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85" r:id="rId7"/>
    <p:sldId id="265" r:id="rId8"/>
    <p:sldId id="266" r:id="rId9"/>
    <p:sldId id="267" r:id="rId10"/>
    <p:sldId id="268" r:id="rId11"/>
    <p:sldId id="269" r:id="rId12"/>
    <p:sldId id="270" r:id="rId13"/>
    <p:sldId id="261" r:id="rId14"/>
    <p:sldId id="262" r:id="rId15"/>
    <p:sldId id="263" r:id="rId16"/>
    <p:sldId id="271" r:id="rId17"/>
    <p:sldId id="272" r:id="rId18"/>
    <p:sldId id="273" r:id="rId19"/>
    <p:sldId id="275" r:id="rId20"/>
    <p:sldId id="276" r:id="rId21"/>
    <p:sldId id="274" r:id="rId22"/>
    <p:sldId id="277" r:id="rId23"/>
    <p:sldId id="278" r:id="rId24"/>
    <p:sldId id="279" r:id="rId25"/>
    <p:sldId id="280" r:id="rId26"/>
    <p:sldId id="284" r:id="rId27"/>
    <p:sldId id="281" r:id="rId28"/>
    <p:sldId id="282" r:id="rId29"/>
    <p:sldId id="283" r:id="rId30"/>
    <p:sldId id="26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4A078-DC5F-430C-9A9C-109AD7D636C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2389C1E9-D769-4D41-9AA7-E8C5D4867228}">
      <dgm:prSet phldrT="[Text]" custT="1"/>
      <dgm:spPr/>
      <dgm:t>
        <a:bodyPr/>
        <a:lstStyle/>
        <a:p>
          <a:r>
            <a:rPr lang="en-US" sz="1600" b="1" dirty="0">
              <a:latin typeface="Kinetic Letters" panose="00000500000000000000" pitchFamily="50" charset="0"/>
            </a:rPr>
            <a:t>Knowing your times tables helps with….</a:t>
          </a:r>
        </a:p>
      </dgm:t>
    </dgm:pt>
    <dgm:pt modelId="{71B07BDC-5FA4-4992-BBE9-72F7FBD5B73A}" type="parTrans" cxnId="{78DE89C3-101E-4701-8D15-2D0959128BB5}">
      <dgm:prSet/>
      <dgm:spPr/>
      <dgm:t>
        <a:bodyPr/>
        <a:lstStyle/>
        <a:p>
          <a:endParaRPr lang="en-US"/>
        </a:p>
      </dgm:t>
    </dgm:pt>
    <dgm:pt modelId="{6123C042-740C-441E-8CA4-3951E945DBB7}" type="sibTrans" cxnId="{78DE89C3-101E-4701-8D15-2D0959128BB5}">
      <dgm:prSet/>
      <dgm:spPr/>
      <dgm:t>
        <a:bodyPr/>
        <a:lstStyle/>
        <a:p>
          <a:endParaRPr lang="en-US"/>
        </a:p>
      </dgm:t>
    </dgm:pt>
    <dgm:pt modelId="{03D39F8C-08AB-4B1F-9B5E-FA3F8B0D36BD}">
      <dgm:prSet phldrT="[Text]"/>
      <dgm:spPr/>
      <dgm:t>
        <a:bodyPr/>
        <a:lstStyle/>
        <a:p>
          <a:r>
            <a:rPr lang="en-US" dirty="0">
              <a:latin typeface="Kinetic Letters" panose="00000500000000000000" pitchFamily="50" charset="0"/>
            </a:rPr>
            <a:t>Shape –finding the area </a:t>
          </a:r>
        </a:p>
      </dgm:t>
    </dgm:pt>
    <dgm:pt modelId="{7AE0F77B-F2C5-4A99-BE39-DE4C309CEB14}" type="parTrans" cxnId="{C375B1FB-4522-4324-B7E3-7A424EAA1940}">
      <dgm:prSet/>
      <dgm:spPr/>
      <dgm:t>
        <a:bodyPr/>
        <a:lstStyle/>
        <a:p>
          <a:endParaRPr lang="en-US"/>
        </a:p>
      </dgm:t>
    </dgm:pt>
    <dgm:pt modelId="{59F81FC7-AA0A-4119-B324-1F20FF583A91}" type="sibTrans" cxnId="{C375B1FB-4522-4324-B7E3-7A424EAA1940}">
      <dgm:prSet/>
      <dgm:spPr/>
      <dgm:t>
        <a:bodyPr/>
        <a:lstStyle/>
        <a:p>
          <a:endParaRPr lang="en-US"/>
        </a:p>
      </dgm:t>
    </dgm:pt>
    <dgm:pt modelId="{BFF94FB7-EA65-4594-AEFC-A4FFB2198A20}">
      <dgm:prSet phldrT="[Text]"/>
      <dgm:spPr/>
      <dgm:t>
        <a:bodyPr/>
        <a:lstStyle/>
        <a:p>
          <a:r>
            <a:rPr lang="en-US" dirty="0">
              <a:latin typeface="Kinetic Letters" panose="00000500000000000000" pitchFamily="50" charset="0"/>
            </a:rPr>
            <a:t>Telling the time – multiples of 5, 10, 15, 30, 6, 60</a:t>
          </a:r>
        </a:p>
      </dgm:t>
    </dgm:pt>
    <dgm:pt modelId="{7E119B54-FCDA-4B34-A65E-E3768D879569}" type="parTrans" cxnId="{AB3ECC09-57CA-4C15-8A3A-A3B818289F46}">
      <dgm:prSet/>
      <dgm:spPr/>
      <dgm:t>
        <a:bodyPr/>
        <a:lstStyle/>
        <a:p>
          <a:endParaRPr lang="en-US"/>
        </a:p>
      </dgm:t>
    </dgm:pt>
    <dgm:pt modelId="{73BCCAA0-A754-4975-B6E7-02D4609B4DB5}" type="sibTrans" cxnId="{AB3ECC09-57CA-4C15-8A3A-A3B818289F46}">
      <dgm:prSet/>
      <dgm:spPr/>
      <dgm:t>
        <a:bodyPr/>
        <a:lstStyle/>
        <a:p>
          <a:endParaRPr lang="en-US"/>
        </a:p>
      </dgm:t>
    </dgm:pt>
    <dgm:pt modelId="{D3ED7B7E-9F44-4C01-A8C4-4417A256B8BC}">
      <dgm:prSet phldrT="[Text]"/>
      <dgm:spPr/>
      <dgm:t>
        <a:bodyPr/>
        <a:lstStyle/>
        <a:p>
          <a:r>
            <a:rPr lang="en-US" dirty="0"/>
            <a:t>Fractions, decimals, percentages</a:t>
          </a:r>
        </a:p>
      </dgm:t>
    </dgm:pt>
    <dgm:pt modelId="{9AF76764-D7BC-4B7F-9C7B-7ED550A82AFB}" type="parTrans" cxnId="{6619F7EA-09BD-46F3-B6B4-BE31FE1BCB59}">
      <dgm:prSet/>
      <dgm:spPr/>
      <dgm:t>
        <a:bodyPr/>
        <a:lstStyle/>
        <a:p>
          <a:endParaRPr lang="en-US"/>
        </a:p>
      </dgm:t>
    </dgm:pt>
    <dgm:pt modelId="{68507517-9DA1-402C-A9E4-6A9C08B1DFDA}" type="sibTrans" cxnId="{6619F7EA-09BD-46F3-B6B4-BE31FE1BCB59}">
      <dgm:prSet/>
      <dgm:spPr/>
      <dgm:t>
        <a:bodyPr/>
        <a:lstStyle/>
        <a:p>
          <a:endParaRPr lang="en-US"/>
        </a:p>
      </dgm:t>
    </dgm:pt>
    <dgm:pt modelId="{69679426-DAFF-46C1-B060-51B629EFBF29}">
      <dgm:prSet phldrT="[Text]"/>
      <dgm:spPr/>
      <dgm:t>
        <a:bodyPr/>
        <a:lstStyle/>
        <a:p>
          <a:r>
            <a:rPr lang="en-US" dirty="0">
              <a:latin typeface="Kinetic Letters" panose="00000500000000000000" pitchFamily="50" charset="0"/>
            </a:rPr>
            <a:t>Money – buying multiple items</a:t>
          </a:r>
        </a:p>
      </dgm:t>
    </dgm:pt>
    <dgm:pt modelId="{762EA725-E1A9-495A-9AFE-B88239D1F14C}" type="parTrans" cxnId="{7C7172BD-45F1-41B6-B819-D690F0B2C82E}">
      <dgm:prSet/>
      <dgm:spPr/>
      <dgm:t>
        <a:bodyPr/>
        <a:lstStyle/>
        <a:p>
          <a:endParaRPr lang="en-US"/>
        </a:p>
      </dgm:t>
    </dgm:pt>
    <dgm:pt modelId="{E76FAB67-D8D6-49F3-B322-EF595CCC1EF6}" type="sibTrans" cxnId="{7C7172BD-45F1-41B6-B819-D690F0B2C82E}">
      <dgm:prSet/>
      <dgm:spPr/>
      <dgm:t>
        <a:bodyPr/>
        <a:lstStyle/>
        <a:p>
          <a:endParaRPr lang="en-US"/>
        </a:p>
      </dgm:t>
    </dgm:pt>
    <dgm:pt modelId="{EA74D3CE-AACD-4FB6-904E-E1D4B0E50131}" type="pres">
      <dgm:prSet presAssocID="{64C4A078-DC5F-430C-9A9C-109AD7D636CC}" presName="Name0" presStyleCnt="0">
        <dgm:presLayoutVars>
          <dgm:chMax val="1"/>
          <dgm:dir/>
          <dgm:animLvl val="ctr"/>
          <dgm:resizeHandles val="exact"/>
        </dgm:presLayoutVars>
      </dgm:prSet>
      <dgm:spPr/>
      <dgm:t>
        <a:bodyPr/>
        <a:lstStyle/>
        <a:p>
          <a:endParaRPr lang="en-US"/>
        </a:p>
      </dgm:t>
    </dgm:pt>
    <dgm:pt modelId="{63EBA6E3-AA35-42B4-9094-CF215FD4A02C}" type="pres">
      <dgm:prSet presAssocID="{2389C1E9-D769-4D41-9AA7-E8C5D4867228}" presName="centerShape" presStyleLbl="node0" presStyleIdx="0" presStyleCnt="1"/>
      <dgm:spPr/>
      <dgm:t>
        <a:bodyPr/>
        <a:lstStyle/>
        <a:p>
          <a:endParaRPr lang="en-US"/>
        </a:p>
      </dgm:t>
    </dgm:pt>
    <dgm:pt modelId="{DD1072F3-1506-4F00-A7A4-AE835E05762D}" type="pres">
      <dgm:prSet presAssocID="{7AE0F77B-F2C5-4A99-BE39-DE4C309CEB14}" presName="parTrans" presStyleLbl="sibTrans2D1" presStyleIdx="0" presStyleCnt="4"/>
      <dgm:spPr/>
      <dgm:t>
        <a:bodyPr/>
        <a:lstStyle/>
        <a:p>
          <a:endParaRPr lang="en-US"/>
        </a:p>
      </dgm:t>
    </dgm:pt>
    <dgm:pt modelId="{872F8BFE-DBF4-4818-BE9A-2F56EF5F7928}" type="pres">
      <dgm:prSet presAssocID="{7AE0F77B-F2C5-4A99-BE39-DE4C309CEB14}" presName="connectorText" presStyleLbl="sibTrans2D1" presStyleIdx="0" presStyleCnt="4"/>
      <dgm:spPr/>
      <dgm:t>
        <a:bodyPr/>
        <a:lstStyle/>
        <a:p>
          <a:endParaRPr lang="en-US"/>
        </a:p>
      </dgm:t>
    </dgm:pt>
    <dgm:pt modelId="{A7BAFD5D-21F8-4D5D-9739-87132C4CEDEE}" type="pres">
      <dgm:prSet presAssocID="{03D39F8C-08AB-4B1F-9B5E-FA3F8B0D36BD}" presName="node" presStyleLbl="node1" presStyleIdx="0" presStyleCnt="4">
        <dgm:presLayoutVars>
          <dgm:bulletEnabled val="1"/>
        </dgm:presLayoutVars>
      </dgm:prSet>
      <dgm:spPr/>
      <dgm:t>
        <a:bodyPr/>
        <a:lstStyle/>
        <a:p>
          <a:endParaRPr lang="en-US"/>
        </a:p>
      </dgm:t>
    </dgm:pt>
    <dgm:pt modelId="{1562852B-CFAC-4285-9B7A-75F4832068FA}" type="pres">
      <dgm:prSet presAssocID="{7E119B54-FCDA-4B34-A65E-E3768D879569}" presName="parTrans" presStyleLbl="sibTrans2D1" presStyleIdx="1" presStyleCnt="4"/>
      <dgm:spPr/>
      <dgm:t>
        <a:bodyPr/>
        <a:lstStyle/>
        <a:p>
          <a:endParaRPr lang="en-US"/>
        </a:p>
      </dgm:t>
    </dgm:pt>
    <dgm:pt modelId="{5C701E82-7629-4B29-97C5-75D395194766}" type="pres">
      <dgm:prSet presAssocID="{7E119B54-FCDA-4B34-A65E-E3768D879569}" presName="connectorText" presStyleLbl="sibTrans2D1" presStyleIdx="1" presStyleCnt="4"/>
      <dgm:spPr/>
      <dgm:t>
        <a:bodyPr/>
        <a:lstStyle/>
        <a:p>
          <a:endParaRPr lang="en-US"/>
        </a:p>
      </dgm:t>
    </dgm:pt>
    <dgm:pt modelId="{25592D70-B772-446E-8FC9-6A5B93EA1102}" type="pres">
      <dgm:prSet presAssocID="{BFF94FB7-EA65-4594-AEFC-A4FFB2198A20}" presName="node" presStyleLbl="node1" presStyleIdx="1" presStyleCnt="4">
        <dgm:presLayoutVars>
          <dgm:bulletEnabled val="1"/>
        </dgm:presLayoutVars>
      </dgm:prSet>
      <dgm:spPr/>
      <dgm:t>
        <a:bodyPr/>
        <a:lstStyle/>
        <a:p>
          <a:endParaRPr lang="en-US"/>
        </a:p>
      </dgm:t>
    </dgm:pt>
    <dgm:pt modelId="{71CECB2F-C8FE-4BF4-9B50-A300BA9B60FD}" type="pres">
      <dgm:prSet presAssocID="{9AF76764-D7BC-4B7F-9C7B-7ED550A82AFB}" presName="parTrans" presStyleLbl="sibTrans2D1" presStyleIdx="2" presStyleCnt="4"/>
      <dgm:spPr/>
      <dgm:t>
        <a:bodyPr/>
        <a:lstStyle/>
        <a:p>
          <a:endParaRPr lang="en-US"/>
        </a:p>
      </dgm:t>
    </dgm:pt>
    <dgm:pt modelId="{CD79D022-7E8B-40DE-9EB1-E6655F08D498}" type="pres">
      <dgm:prSet presAssocID="{9AF76764-D7BC-4B7F-9C7B-7ED550A82AFB}" presName="connectorText" presStyleLbl="sibTrans2D1" presStyleIdx="2" presStyleCnt="4"/>
      <dgm:spPr/>
      <dgm:t>
        <a:bodyPr/>
        <a:lstStyle/>
        <a:p>
          <a:endParaRPr lang="en-US"/>
        </a:p>
      </dgm:t>
    </dgm:pt>
    <dgm:pt modelId="{1E5F9936-F1D0-42C8-B0D6-D3100A41B7A5}" type="pres">
      <dgm:prSet presAssocID="{D3ED7B7E-9F44-4C01-A8C4-4417A256B8BC}" presName="node" presStyleLbl="node1" presStyleIdx="2" presStyleCnt="4">
        <dgm:presLayoutVars>
          <dgm:bulletEnabled val="1"/>
        </dgm:presLayoutVars>
      </dgm:prSet>
      <dgm:spPr/>
      <dgm:t>
        <a:bodyPr/>
        <a:lstStyle/>
        <a:p>
          <a:endParaRPr lang="en-US"/>
        </a:p>
      </dgm:t>
    </dgm:pt>
    <dgm:pt modelId="{DC6DAF86-1CC9-472F-B098-E371CCD92415}" type="pres">
      <dgm:prSet presAssocID="{762EA725-E1A9-495A-9AFE-B88239D1F14C}" presName="parTrans" presStyleLbl="sibTrans2D1" presStyleIdx="3" presStyleCnt="4"/>
      <dgm:spPr/>
      <dgm:t>
        <a:bodyPr/>
        <a:lstStyle/>
        <a:p>
          <a:endParaRPr lang="en-US"/>
        </a:p>
      </dgm:t>
    </dgm:pt>
    <dgm:pt modelId="{00A6B3A8-A3A1-4FB0-8015-C0D53BB2F0F7}" type="pres">
      <dgm:prSet presAssocID="{762EA725-E1A9-495A-9AFE-B88239D1F14C}" presName="connectorText" presStyleLbl="sibTrans2D1" presStyleIdx="3" presStyleCnt="4"/>
      <dgm:spPr/>
      <dgm:t>
        <a:bodyPr/>
        <a:lstStyle/>
        <a:p>
          <a:endParaRPr lang="en-US"/>
        </a:p>
      </dgm:t>
    </dgm:pt>
    <dgm:pt modelId="{0714B959-A2CA-41E6-953E-A4FF498F12E0}" type="pres">
      <dgm:prSet presAssocID="{69679426-DAFF-46C1-B060-51B629EFBF29}" presName="node" presStyleLbl="node1" presStyleIdx="3" presStyleCnt="4">
        <dgm:presLayoutVars>
          <dgm:bulletEnabled val="1"/>
        </dgm:presLayoutVars>
      </dgm:prSet>
      <dgm:spPr/>
      <dgm:t>
        <a:bodyPr/>
        <a:lstStyle/>
        <a:p>
          <a:endParaRPr lang="en-US"/>
        </a:p>
      </dgm:t>
    </dgm:pt>
  </dgm:ptLst>
  <dgm:cxnLst>
    <dgm:cxn modelId="{D7B7C07D-1D29-4D2B-A368-4CC743844245}" type="presOf" srcId="{7E119B54-FCDA-4B34-A65E-E3768D879569}" destId="{1562852B-CFAC-4285-9B7A-75F4832068FA}" srcOrd="0" destOrd="0" presId="urn:microsoft.com/office/officeart/2005/8/layout/radial5"/>
    <dgm:cxn modelId="{FD1A49AE-3629-4966-8D78-8396CCD5D9EB}" type="presOf" srcId="{64C4A078-DC5F-430C-9A9C-109AD7D636CC}" destId="{EA74D3CE-AACD-4FB6-904E-E1D4B0E50131}" srcOrd="0" destOrd="0" presId="urn:microsoft.com/office/officeart/2005/8/layout/radial5"/>
    <dgm:cxn modelId="{C375B1FB-4522-4324-B7E3-7A424EAA1940}" srcId="{2389C1E9-D769-4D41-9AA7-E8C5D4867228}" destId="{03D39F8C-08AB-4B1F-9B5E-FA3F8B0D36BD}" srcOrd="0" destOrd="0" parTransId="{7AE0F77B-F2C5-4A99-BE39-DE4C309CEB14}" sibTransId="{59F81FC7-AA0A-4119-B324-1F20FF583A91}"/>
    <dgm:cxn modelId="{6619F7EA-09BD-46F3-B6B4-BE31FE1BCB59}" srcId="{2389C1E9-D769-4D41-9AA7-E8C5D4867228}" destId="{D3ED7B7E-9F44-4C01-A8C4-4417A256B8BC}" srcOrd="2" destOrd="0" parTransId="{9AF76764-D7BC-4B7F-9C7B-7ED550A82AFB}" sibTransId="{68507517-9DA1-402C-A9E4-6A9C08B1DFDA}"/>
    <dgm:cxn modelId="{F36D6733-AD15-4A46-B7F3-A154D5EAAB8F}" type="presOf" srcId="{69679426-DAFF-46C1-B060-51B629EFBF29}" destId="{0714B959-A2CA-41E6-953E-A4FF498F12E0}" srcOrd="0" destOrd="0" presId="urn:microsoft.com/office/officeart/2005/8/layout/radial5"/>
    <dgm:cxn modelId="{AF682074-12E1-4AFC-8432-4FC8AC9E573D}" type="presOf" srcId="{7AE0F77B-F2C5-4A99-BE39-DE4C309CEB14}" destId="{DD1072F3-1506-4F00-A7A4-AE835E05762D}" srcOrd="0" destOrd="0" presId="urn:microsoft.com/office/officeart/2005/8/layout/radial5"/>
    <dgm:cxn modelId="{78DE89C3-101E-4701-8D15-2D0959128BB5}" srcId="{64C4A078-DC5F-430C-9A9C-109AD7D636CC}" destId="{2389C1E9-D769-4D41-9AA7-E8C5D4867228}" srcOrd="0" destOrd="0" parTransId="{71B07BDC-5FA4-4992-BBE9-72F7FBD5B73A}" sibTransId="{6123C042-740C-441E-8CA4-3951E945DBB7}"/>
    <dgm:cxn modelId="{C2D28184-AB1A-462B-B21C-5BFB2ADD19C3}" type="presOf" srcId="{BFF94FB7-EA65-4594-AEFC-A4FFB2198A20}" destId="{25592D70-B772-446E-8FC9-6A5B93EA1102}" srcOrd="0" destOrd="0" presId="urn:microsoft.com/office/officeart/2005/8/layout/radial5"/>
    <dgm:cxn modelId="{04CF720E-24E1-4FA9-806E-427C8F4EDC5A}" type="presOf" srcId="{03D39F8C-08AB-4B1F-9B5E-FA3F8B0D36BD}" destId="{A7BAFD5D-21F8-4D5D-9739-87132C4CEDEE}" srcOrd="0" destOrd="0" presId="urn:microsoft.com/office/officeart/2005/8/layout/radial5"/>
    <dgm:cxn modelId="{7C7172BD-45F1-41B6-B819-D690F0B2C82E}" srcId="{2389C1E9-D769-4D41-9AA7-E8C5D4867228}" destId="{69679426-DAFF-46C1-B060-51B629EFBF29}" srcOrd="3" destOrd="0" parTransId="{762EA725-E1A9-495A-9AFE-B88239D1F14C}" sibTransId="{E76FAB67-D8D6-49F3-B322-EF595CCC1EF6}"/>
    <dgm:cxn modelId="{F847CAEB-9FFE-435C-946D-01709125F361}" type="presOf" srcId="{762EA725-E1A9-495A-9AFE-B88239D1F14C}" destId="{DC6DAF86-1CC9-472F-B098-E371CCD92415}" srcOrd="0" destOrd="0" presId="urn:microsoft.com/office/officeart/2005/8/layout/radial5"/>
    <dgm:cxn modelId="{F699CECA-CDA7-410F-B55E-3122A94F343E}" type="presOf" srcId="{9AF76764-D7BC-4B7F-9C7B-7ED550A82AFB}" destId="{CD79D022-7E8B-40DE-9EB1-E6655F08D498}" srcOrd="1" destOrd="0" presId="urn:microsoft.com/office/officeart/2005/8/layout/radial5"/>
    <dgm:cxn modelId="{C6782908-188A-44E1-B8B0-18E888F3C1A7}" type="presOf" srcId="{2389C1E9-D769-4D41-9AA7-E8C5D4867228}" destId="{63EBA6E3-AA35-42B4-9094-CF215FD4A02C}" srcOrd="0" destOrd="0" presId="urn:microsoft.com/office/officeart/2005/8/layout/radial5"/>
    <dgm:cxn modelId="{60F3B868-6D04-44BC-8CBB-7E6C437EC091}" type="presOf" srcId="{D3ED7B7E-9F44-4C01-A8C4-4417A256B8BC}" destId="{1E5F9936-F1D0-42C8-B0D6-D3100A41B7A5}" srcOrd="0" destOrd="0" presId="urn:microsoft.com/office/officeart/2005/8/layout/radial5"/>
    <dgm:cxn modelId="{0FDF6815-0395-4C89-B33F-C7436191D896}" type="presOf" srcId="{7AE0F77B-F2C5-4A99-BE39-DE4C309CEB14}" destId="{872F8BFE-DBF4-4818-BE9A-2F56EF5F7928}" srcOrd="1" destOrd="0" presId="urn:microsoft.com/office/officeart/2005/8/layout/radial5"/>
    <dgm:cxn modelId="{AB3ECC09-57CA-4C15-8A3A-A3B818289F46}" srcId="{2389C1E9-D769-4D41-9AA7-E8C5D4867228}" destId="{BFF94FB7-EA65-4594-AEFC-A4FFB2198A20}" srcOrd="1" destOrd="0" parTransId="{7E119B54-FCDA-4B34-A65E-E3768D879569}" sibTransId="{73BCCAA0-A754-4975-B6E7-02D4609B4DB5}"/>
    <dgm:cxn modelId="{F7919184-8129-4C00-92B7-34998EC8821A}" type="presOf" srcId="{7E119B54-FCDA-4B34-A65E-E3768D879569}" destId="{5C701E82-7629-4B29-97C5-75D395194766}" srcOrd="1" destOrd="0" presId="urn:microsoft.com/office/officeart/2005/8/layout/radial5"/>
    <dgm:cxn modelId="{3B87F4C8-2606-43C7-AF85-A336A90D48D8}" type="presOf" srcId="{762EA725-E1A9-495A-9AFE-B88239D1F14C}" destId="{00A6B3A8-A3A1-4FB0-8015-C0D53BB2F0F7}" srcOrd="1" destOrd="0" presId="urn:microsoft.com/office/officeart/2005/8/layout/radial5"/>
    <dgm:cxn modelId="{243A998F-43DD-4088-B1D2-E51406AF665D}" type="presOf" srcId="{9AF76764-D7BC-4B7F-9C7B-7ED550A82AFB}" destId="{71CECB2F-C8FE-4BF4-9B50-A300BA9B60FD}" srcOrd="0" destOrd="0" presId="urn:microsoft.com/office/officeart/2005/8/layout/radial5"/>
    <dgm:cxn modelId="{55221804-9FB1-406A-965E-86EFC593DBFC}" type="presParOf" srcId="{EA74D3CE-AACD-4FB6-904E-E1D4B0E50131}" destId="{63EBA6E3-AA35-42B4-9094-CF215FD4A02C}" srcOrd="0" destOrd="0" presId="urn:microsoft.com/office/officeart/2005/8/layout/radial5"/>
    <dgm:cxn modelId="{33159377-09E6-4963-B6EB-AD2620725FD3}" type="presParOf" srcId="{EA74D3CE-AACD-4FB6-904E-E1D4B0E50131}" destId="{DD1072F3-1506-4F00-A7A4-AE835E05762D}" srcOrd="1" destOrd="0" presId="urn:microsoft.com/office/officeart/2005/8/layout/radial5"/>
    <dgm:cxn modelId="{149C137E-50D4-40CC-BA04-B8F06806EE99}" type="presParOf" srcId="{DD1072F3-1506-4F00-A7A4-AE835E05762D}" destId="{872F8BFE-DBF4-4818-BE9A-2F56EF5F7928}" srcOrd="0" destOrd="0" presId="urn:microsoft.com/office/officeart/2005/8/layout/radial5"/>
    <dgm:cxn modelId="{7D1EC00E-79EE-4E8B-BEEC-6EE5393B7F6E}" type="presParOf" srcId="{EA74D3CE-AACD-4FB6-904E-E1D4B0E50131}" destId="{A7BAFD5D-21F8-4D5D-9739-87132C4CEDEE}" srcOrd="2" destOrd="0" presId="urn:microsoft.com/office/officeart/2005/8/layout/radial5"/>
    <dgm:cxn modelId="{A978733A-0AA9-4EC6-9FD8-957226104BED}" type="presParOf" srcId="{EA74D3CE-AACD-4FB6-904E-E1D4B0E50131}" destId="{1562852B-CFAC-4285-9B7A-75F4832068FA}" srcOrd="3" destOrd="0" presId="urn:microsoft.com/office/officeart/2005/8/layout/radial5"/>
    <dgm:cxn modelId="{EB2B4F09-71A7-4E55-8108-739BB5BEB84A}" type="presParOf" srcId="{1562852B-CFAC-4285-9B7A-75F4832068FA}" destId="{5C701E82-7629-4B29-97C5-75D395194766}" srcOrd="0" destOrd="0" presId="urn:microsoft.com/office/officeart/2005/8/layout/radial5"/>
    <dgm:cxn modelId="{379083DF-2C3D-432A-AAB2-625CB9A67B5D}" type="presParOf" srcId="{EA74D3CE-AACD-4FB6-904E-E1D4B0E50131}" destId="{25592D70-B772-446E-8FC9-6A5B93EA1102}" srcOrd="4" destOrd="0" presId="urn:microsoft.com/office/officeart/2005/8/layout/radial5"/>
    <dgm:cxn modelId="{28E2254B-EBEC-431D-9BA7-934FC6BCEA31}" type="presParOf" srcId="{EA74D3CE-AACD-4FB6-904E-E1D4B0E50131}" destId="{71CECB2F-C8FE-4BF4-9B50-A300BA9B60FD}" srcOrd="5" destOrd="0" presId="urn:microsoft.com/office/officeart/2005/8/layout/radial5"/>
    <dgm:cxn modelId="{0EF008C5-7BCF-4CCB-B14B-0BC429AB7DE4}" type="presParOf" srcId="{71CECB2F-C8FE-4BF4-9B50-A300BA9B60FD}" destId="{CD79D022-7E8B-40DE-9EB1-E6655F08D498}" srcOrd="0" destOrd="0" presId="urn:microsoft.com/office/officeart/2005/8/layout/radial5"/>
    <dgm:cxn modelId="{23BCF2EC-6F00-4F8A-8A16-5BF6CEEE3021}" type="presParOf" srcId="{EA74D3CE-AACD-4FB6-904E-E1D4B0E50131}" destId="{1E5F9936-F1D0-42C8-B0D6-D3100A41B7A5}" srcOrd="6" destOrd="0" presId="urn:microsoft.com/office/officeart/2005/8/layout/radial5"/>
    <dgm:cxn modelId="{13C15B7B-27E5-4B82-8212-0913634BACE2}" type="presParOf" srcId="{EA74D3CE-AACD-4FB6-904E-E1D4B0E50131}" destId="{DC6DAF86-1CC9-472F-B098-E371CCD92415}" srcOrd="7" destOrd="0" presId="urn:microsoft.com/office/officeart/2005/8/layout/radial5"/>
    <dgm:cxn modelId="{02923438-412E-4835-AC8F-3AF72F6111C0}" type="presParOf" srcId="{DC6DAF86-1CC9-472F-B098-E371CCD92415}" destId="{00A6B3A8-A3A1-4FB0-8015-C0D53BB2F0F7}" srcOrd="0" destOrd="0" presId="urn:microsoft.com/office/officeart/2005/8/layout/radial5"/>
    <dgm:cxn modelId="{6A126E5B-BC57-4E43-AA6C-396973D88479}" type="presParOf" srcId="{EA74D3CE-AACD-4FB6-904E-E1D4B0E50131}" destId="{0714B959-A2CA-41E6-953E-A4FF498F12E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4A078-DC5F-430C-9A9C-109AD7D636C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2389C1E9-D769-4D41-9AA7-E8C5D4867228}">
      <dgm:prSet phldrT="[Text]" custT="1"/>
      <dgm:spPr/>
      <dgm:t>
        <a:bodyPr/>
        <a:lstStyle/>
        <a:p>
          <a:r>
            <a:rPr lang="en-US" sz="1600" b="1" dirty="0">
              <a:latin typeface="Kinetic Letters" panose="00000500000000000000" pitchFamily="50" charset="0"/>
            </a:rPr>
            <a:t>Knowing your times tables helps with….</a:t>
          </a:r>
        </a:p>
      </dgm:t>
    </dgm:pt>
    <dgm:pt modelId="{71B07BDC-5FA4-4992-BBE9-72F7FBD5B73A}" type="parTrans" cxnId="{78DE89C3-101E-4701-8D15-2D0959128BB5}">
      <dgm:prSet/>
      <dgm:spPr/>
      <dgm:t>
        <a:bodyPr/>
        <a:lstStyle/>
        <a:p>
          <a:endParaRPr lang="en-US"/>
        </a:p>
      </dgm:t>
    </dgm:pt>
    <dgm:pt modelId="{6123C042-740C-441E-8CA4-3951E945DBB7}" type="sibTrans" cxnId="{78DE89C3-101E-4701-8D15-2D0959128BB5}">
      <dgm:prSet/>
      <dgm:spPr/>
      <dgm:t>
        <a:bodyPr/>
        <a:lstStyle/>
        <a:p>
          <a:endParaRPr lang="en-US"/>
        </a:p>
      </dgm:t>
    </dgm:pt>
    <dgm:pt modelId="{03D39F8C-08AB-4B1F-9B5E-FA3F8B0D36BD}">
      <dgm:prSet phldrT="[Text]"/>
      <dgm:spPr/>
      <dgm:t>
        <a:bodyPr/>
        <a:lstStyle/>
        <a:p>
          <a:r>
            <a:rPr lang="en-US" dirty="0">
              <a:latin typeface="Kinetic Letters" panose="00000500000000000000" pitchFamily="50" charset="0"/>
            </a:rPr>
            <a:t>Factors and multiples</a:t>
          </a:r>
        </a:p>
      </dgm:t>
    </dgm:pt>
    <dgm:pt modelId="{7AE0F77B-F2C5-4A99-BE39-DE4C309CEB14}" type="parTrans" cxnId="{C375B1FB-4522-4324-B7E3-7A424EAA1940}">
      <dgm:prSet/>
      <dgm:spPr/>
      <dgm:t>
        <a:bodyPr/>
        <a:lstStyle/>
        <a:p>
          <a:endParaRPr lang="en-US"/>
        </a:p>
      </dgm:t>
    </dgm:pt>
    <dgm:pt modelId="{59F81FC7-AA0A-4119-B324-1F20FF583A91}" type="sibTrans" cxnId="{C375B1FB-4522-4324-B7E3-7A424EAA1940}">
      <dgm:prSet/>
      <dgm:spPr/>
      <dgm:t>
        <a:bodyPr/>
        <a:lstStyle/>
        <a:p>
          <a:endParaRPr lang="en-US"/>
        </a:p>
      </dgm:t>
    </dgm:pt>
    <dgm:pt modelId="{BFF94FB7-EA65-4594-AEFC-A4FFB2198A20}">
      <dgm:prSet phldrT="[Text]"/>
      <dgm:spPr/>
      <dgm:t>
        <a:bodyPr/>
        <a:lstStyle/>
        <a:p>
          <a:r>
            <a:rPr lang="en-US" dirty="0">
              <a:latin typeface="Kinetic Letters" panose="00000500000000000000" pitchFamily="50" charset="0"/>
            </a:rPr>
            <a:t>Squares and cubed numbers</a:t>
          </a:r>
        </a:p>
      </dgm:t>
    </dgm:pt>
    <dgm:pt modelId="{7E119B54-FCDA-4B34-A65E-E3768D879569}" type="parTrans" cxnId="{AB3ECC09-57CA-4C15-8A3A-A3B818289F46}">
      <dgm:prSet/>
      <dgm:spPr/>
      <dgm:t>
        <a:bodyPr/>
        <a:lstStyle/>
        <a:p>
          <a:endParaRPr lang="en-US"/>
        </a:p>
      </dgm:t>
    </dgm:pt>
    <dgm:pt modelId="{73BCCAA0-A754-4975-B6E7-02D4609B4DB5}" type="sibTrans" cxnId="{AB3ECC09-57CA-4C15-8A3A-A3B818289F46}">
      <dgm:prSet/>
      <dgm:spPr/>
      <dgm:t>
        <a:bodyPr/>
        <a:lstStyle/>
        <a:p>
          <a:endParaRPr lang="en-US"/>
        </a:p>
      </dgm:t>
    </dgm:pt>
    <dgm:pt modelId="{D3ED7B7E-9F44-4C01-A8C4-4417A256B8BC}">
      <dgm:prSet phldrT="[Text]"/>
      <dgm:spPr/>
      <dgm:t>
        <a:bodyPr/>
        <a:lstStyle/>
        <a:p>
          <a:r>
            <a:rPr lang="en-US" dirty="0">
              <a:latin typeface="Kinetic Letters" panose="00000500000000000000" pitchFamily="50" charset="0"/>
            </a:rPr>
            <a:t>Related facts</a:t>
          </a:r>
        </a:p>
      </dgm:t>
    </dgm:pt>
    <dgm:pt modelId="{9AF76764-D7BC-4B7F-9C7B-7ED550A82AFB}" type="parTrans" cxnId="{6619F7EA-09BD-46F3-B6B4-BE31FE1BCB59}">
      <dgm:prSet/>
      <dgm:spPr/>
      <dgm:t>
        <a:bodyPr/>
        <a:lstStyle/>
        <a:p>
          <a:endParaRPr lang="en-US"/>
        </a:p>
      </dgm:t>
    </dgm:pt>
    <dgm:pt modelId="{68507517-9DA1-402C-A9E4-6A9C08B1DFDA}" type="sibTrans" cxnId="{6619F7EA-09BD-46F3-B6B4-BE31FE1BCB59}">
      <dgm:prSet/>
      <dgm:spPr/>
      <dgm:t>
        <a:bodyPr/>
        <a:lstStyle/>
        <a:p>
          <a:endParaRPr lang="en-US"/>
        </a:p>
      </dgm:t>
    </dgm:pt>
    <dgm:pt modelId="{69679426-DAFF-46C1-B060-51B629EFBF29}">
      <dgm:prSet phldrT="[Text]"/>
      <dgm:spPr/>
      <dgm:t>
        <a:bodyPr/>
        <a:lstStyle/>
        <a:p>
          <a:r>
            <a:rPr lang="en-US" dirty="0">
              <a:latin typeface="Kinetic Letters" panose="00000500000000000000" pitchFamily="50" charset="0"/>
            </a:rPr>
            <a:t>Measures and ratio</a:t>
          </a:r>
        </a:p>
      </dgm:t>
    </dgm:pt>
    <dgm:pt modelId="{762EA725-E1A9-495A-9AFE-B88239D1F14C}" type="parTrans" cxnId="{7C7172BD-45F1-41B6-B819-D690F0B2C82E}">
      <dgm:prSet/>
      <dgm:spPr/>
      <dgm:t>
        <a:bodyPr/>
        <a:lstStyle/>
        <a:p>
          <a:endParaRPr lang="en-US"/>
        </a:p>
      </dgm:t>
    </dgm:pt>
    <dgm:pt modelId="{E76FAB67-D8D6-49F3-B322-EF595CCC1EF6}" type="sibTrans" cxnId="{7C7172BD-45F1-41B6-B819-D690F0B2C82E}">
      <dgm:prSet/>
      <dgm:spPr/>
      <dgm:t>
        <a:bodyPr/>
        <a:lstStyle/>
        <a:p>
          <a:endParaRPr lang="en-US"/>
        </a:p>
      </dgm:t>
    </dgm:pt>
    <dgm:pt modelId="{EA74D3CE-AACD-4FB6-904E-E1D4B0E50131}" type="pres">
      <dgm:prSet presAssocID="{64C4A078-DC5F-430C-9A9C-109AD7D636CC}" presName="Name0" presStyleCnt="0">
        <dgm:presLayoutVars>
          <dgm:chMax val="1"/>
          <dgm:dir/>
          <dgm:animLvl val="ctr"/>
          <dgm:resizeHandles val="exact"/>
        </dgm:presLayoutVars>
      </dgm:prSet>
      <dgm:spPr/>
      <dgm:t>
        <a:bodyPr/>
        <a:lstStyle/>
        <a:p>
          <a:endParaRPr lang="en-US"/>
        </a:p>
      </dgm:t>
    </dgm:pt>
    <dgm:pt modelId="{63EBA6E3-AA35-42B4-9094-CF215FD4A02C}" type="pres">
      <dgm:prSet presAssocID="{2389C1E9-D769-4D41-9AA7-E8C5D4867228}" presName="centerShape" presStyleLbl="node0" presStyleIdx="0" presStyleCnt="1"/>
      <dgm:spPr/>
      <dgm:t>
        <a:bodyPr/>
        <a:lstStyle/>
        <a:p>
          <a:endParaRPr lang="en-US"/>
        </a:p>
      </dgm:t>
    </dgm:pt>
    <dgm:pt modelId="{DD1072F3-1506-4F00-A7A4-AE835E05762D}" type="pres">
      <dgm:prSet presAssocID="{7AE0F77B-F2C5-4A99-BE39-DE4C309CEB14}" presName="parTrans" presStyleLbl="sibTrans2D1" presStyleIdx="0" presStyleCnt="4"/>
      <dgm:spPr/>
      <dgm:t>
        <a:bodyPr/>
        <a:lstStyle/>
        <a:p>
          <a:endParaRPr lang="en-US"/>
        </a:p>
      </dgm:t>
    </dgm:pt>
    <dgm:pt modelId="{872F8BFE-DBF4-4818-BE9A-2F56EF5F7928}" type="pres">
      <dgm:prSet presAssocID="{7AE0F77B-F2C5-4A99-BE39-DE4C309CEB14}" presName="connectorText" presStyleLbl="sibTrans2D1" presStyleIdx="0" presStyleCnt="4"/>
      <dgm:spPr/>
      <dgm:t>
        <a:bodyPr/>
        <a:lstStyle/>
        <a:p>
          <a:endParaRPr lang="en-US"/>
        </a:p>
      </dgm:t>
    </dgm:pt>
    <dgm:pt modelId="{A7BAFD5D-21F8-4D5D-9739-87132C4CEDEE}" type="pres">
      <dgm:prSet presAssocID="{03D39F8C-08AB-4B1F-9B5E-FA3F8B0D36BD}" presName="node" presStyleLbl="node1" presStyleIdx="0" presStyleCnt="4" custRadScaleRad="99460" custRadScaleInc="2898">
        <dgm:presLayoutVars>
          <dgm:bulletEnabled val="1"/>
        </dgm:presLayoutVars>
      </dgm:prSet>
      <dgm:spPr/>
      <dgm:t>
        <a:bodyPr/>
        <a:lstStyle/>
        <a:p>
          <a:endParaRPr lang="en-US"/>
        </a:p>
      </dgm:t>
    </dgm:pt>
    <dgm:pt modelId="{1562852B-CFAC-4285-9B7A-75F4832068FA}" type="pres">
      <dgm:prSet presAssocID="{7E119B54-FCDA-4B34-A65E-E3768D879569}" presName="parTrans" presStyleLbl="sibTrans2D1" presStyleIdx="1" presStyleCnt="4"/>
      <dgm:spPr/>
      <dgm:t>
        <a:bodyPr/>
        <a:lstStyle/>
        <a:p>
          <a:endParaRPr lang="en-US"/>
        </a:p>
      </dgm:t>
    </dgm:pt>
    <dgm:pt modelId="{5C701E82-7629-4B29-97C5-75D395194766}" type="pres">
      <dgm:prSet presAssocID="{7E119B54-FCDA-4B34-A65E-E3768D879569}" presName="connectorText" presStyleLbl="sibTrans2D1" presStyleIdx="1" presStyleCnt="4"/>
      <dgm:spPr/>
      <dgm:t>
        <a:bodyPr/>
        <a:lstStyle/>
        <a:p>
          <a:endParaRPr lang="en-US"/>
        </a:p>
      </dgm:t>
    </dgm:pt>
    <dgm:pt modelId="{25592D70-B772-446E-8FC9-6A5B93EA1102}" type="pres">
      <dgm:prSet presAssocID="{BFF94FB7-EA65-4594-AEFC-A4FFB2198A20}" presName="node" presStyleLbl="node1" presStyleIdx="1" presStyleCnt="4">
        <dgm:presLayoutVars>
          <dgm:bulletEnabled val="1"/>
        </dgm:presLayoutVars>
      </dgm:prSet>
      <dgm:spPr/>
      <dgm:t>
        <a:bodyPr/>
        <a:lstStyle/>
        <a:p>
          <a:endParaRPr lang="en-US"/>
        </a:p>
      </dgm:t>
    </dgm:pt>
    <dgm:pt modelId="{71CECB2F-C8FE-4BF4-9B50-A300BA9B60FD}" type="pres">
      <dgm:prSet presAssocID="{9AF76764-D7BC-4B7F-9C7B-7ED550A82AFB}" presName="parTrans" presStyleLbl="sibTrans2D1" presStyleIdx="2" presStyleCnt="4"/>
      <dgm:spPr/>
      <dgm:t>
        <a:bodyPr/>
        <a:lstStyle/>
        <a:p>
          <a:endParaRPr lang="en-US"/>
        </a:p>
      </dgm:t>
    </dgm:pt>
    <dgm:pt modelId="{CD79D022-7E8B-40DE-9EB1-E6655F08D498}" type="pres">
      <dgm:prSet presAssocID="{9AF76764-D7BC-4B7F-9C7B-7ED550A82AFB}" presName="connectorText" presStyleLbl="sibTrans2D1" presStyleIdx="2" presStyleCnt="4"/>
      <dgm:spPr/>
      <dgm:t>
        <a:bodyPr/>
        <a:lstStyle/>
        <a:p>
          <a:endParaRPr lang="en-US"/>
        </a:p>
      </dgm:t>
    </dgm:pt>
    <dgm:pt modelId="{1E5F9936-F1D0-42C8-B0D6-D3100A41B7A5}" type="pres">
      <dgm:prSet presAssocID="{D3ED7B7E-9F44-4C01-A8C4-4417A256B8BC}" presName="node" presStyleLbl="node1" presStyleIdx="2" presStyleCnt="4">
        <dgm:presLayoutVars>
          <dgm:bulletEnabled val="1"/>
        </dgm:presLayoutVars>
      </dgm:prSet>
      <dgm:spPr/>
      <dgm:t>
        <a:bodyPr/>
        <a:lstStyle/>
        <a:p>
          <a:endParaRPr lang="en-US"/>
        </a:p>
      </dgm:t>
    </dgm:pt>
    <dgm:pt modelId="{DC6DAF86-1CC9-472F-B098-E371CCD92415}" type="pres">
      <dgm:prSet presAssocID="{762EA725-E1A9-495A-9AFE-B88239D1F14C}" presName="parTrans" presStyleLbl="sibTrans2D1" presStyleIdx="3" presStyleCnt="4"/>
      <dgm:spPr/>
      <dgm:t>
        <a:bodyPr/>
        <a:lstStyle/>
        <a:p>
          <a:endParaRPr lang="en-US"/>
        </a:p>
      </dgm:t>
    </dgm:pt>
    <dgm:pt modelId="{00A6B3A8-A3A1-4FB0-8015-C0D53BB2F0F7}" type="pres">
      <dgm:prSet presAssocID="{762EA725-E1A9-495A-9AFE-B88239D1F14C}" presName="connectorText" presStyleLbl="sibTrans2D1" presStyleIdx="3" presStyleCnt="4"/>
      <dgm:spPr/>
      <dgm:t>
        <a:bodyPr/>
        <a:lstStyle/>
        <a:p>
          <a:endParaRPr lang="en-US"/>
        </a:p>
      </dgm:t>
    </dgm:pt>
    <dgm:pt modelId="{0714B959-A2CA-41E6-953E-A4FF498F12E0}" type="pres">
      <dgm:prSet presAssocID="{69679426-DAFF-46C1-B060-51B629EFBF29}" presName="node" presStyleLbl="node1" presStyleIdx="3" presStyleCnt="4">
        <dgm:presLayoutVars>
          <dgm:bulletEnabled val="1"/>
        </dgm:presLayoutVars>
      </dgm:prSet>
      <dgm:spPr/>
      <dgm:t>
        <a:bodyPr/>
        <a:lstStyle/>
        <a:p>
          <a:endParaRPr lang="en-US"/>
        </a:p>
      </dgm:t>
    </dgm:pt>
  </dgm:ptLst>
  <dgm:cxnLst>
    <dgm:cxn modelId="{D7B7C07D-1D29-4D2B-A368-4CC743844245}" type="presOf" srcId="{7E119B54-FCDA-4B34-A65E-E3768D879569}" destId="{1562852B-CFAC-4285-9B7A-75F4832068FA}" srcOrd="0" destOrd="0" presId="urn:microsoft.com/office/officeart/2005/8/layout/radial5"/>
    <dgm:cxn modelId="{FD1A49AE-3629-4966-8D78-8396CCD5D9EB}" type="presOf" srcId="{64C4A078-DC5F-430C-9A9C-109AD7D636CC}" destId="{EA74D3CE-AACD-4FB6-904E-E1D4B0E50131}" srcOrd="0" destOrd="0" presId="urn:microsoft.com/office/officeart/2005/8/layout/radial5"/>
    <dgm:cxn modelId="{C375B1FB-4522-4324-B7E3-7A424EAA1940}" srcId="{2389C1E9-D769-4D41-9AA7-E8C5D4867228}" destId="{03D39F8C-08AB-4B1F-9B5E-FA3F8B0D36BD}" srcOrd="0" destOrd="0" parTransId="{7AE0F77B-F2C5-4A99-BE39-DE4C309CEB14}" sibTransId="{59F81FC7-AA0A-4119-B324-1F20FF583A91}"/>
    <dgm:cxn modelId="{6619F7EA-09BD-46F3-B6B4-BE31FE1BCB59}" srcId="{2389C1E9-D769-4D41-9AA7-E8C5D4867228}" destId="{D3ED7B7E-9F44-4C01-A8C4-4417A256B8BC}" srcOrd="2" destOrd="0" parTransId="{9AF76764-D7BC-4B7F-9C7B-7ED550A82AFB}" sibTransId="{68507517-9DA1-402C-A9E4-6A9C08B1DFDA}"/>
    <dgm:cxn modelId="{F36D6733-AD15-4A46-B7F3-A154D5EAAB8F}" type="presOf" srcId="{69679426-DAFF-46C1-B060-51B629EFBF29}" destId="{0714B959-A2CA-41E6-953E-A4FF498F12E0}" srcOrd="0" destOrd="0" presId="urn:microsoft.com/office/officeart/2005/8/layout/radial5"/>
    <dgm:cxn modelId="{AF682074-12E1-4AFC-8432-4FC8AC9E573D}" type="presOf" srcId="{7AE0F77B-F2C5-4A99-BE39-DE4C309CEB14}" destId="{DD1072F3-1506-4F00-A7A4-AE835E05762D}" srcOrd="0" destOrd="0" presId="urn:microsoft.com/office/officeart/2005/8/layout/radial5"/>
    <dgm:cxn modelId="{78DE89C3-101E-4701-8D15-2D0959128BB5}" srcId="{64C4A078-DC5F-430C-9A9C-109AD7D636CC}" destId="{2389C1E9-D769-4D41-9AA7-E8C5D4867228}" srcOrd="0" destOrd="0" parTransId="{71B07BDC-5FA4-4992-BBE9-72F7FBD5B73A}" sibTransId="{6123C042-740C-441E-8CA4-3951E945DBB7}"/>
    <dgm:cxn modelId="{C2D28184-AB1A-462B-B21C-5BFB2ADD19C3}" type="presOf" srcId="{BFF94FB7-EA65-4594-AEFC-A4FFB2198A20}" destId="{25592D70-B772-446E-8FC9-6A5B93EA1102}" srcOrd="0" destOrd="0" presId="urn:microsoft.com/office/officeart/2005/8/layout/radial5"/>
    <dgm:cxn modelId="{04CF720E-24E1-4FA9-806E-427C8F4EDC5A}" type="presOf" srcId="{03D39F8C-08AB-4B1F-9B5E-FA3F8B0D36BD}" destId="{A7BAFD5D-21F8-4D5D-9739-87132C4CEDEE}" srcOrd="0" destOrd="0" presId="urn:microsoft.com/office/officeart/2005/8/layout/radial5"/>
    <dgm:cxn modelId="{7C7172BD-45F1-41B6-B819-D690F0B2C82E}" srcId="{2389C1E9-D769-4D41-9AA7-E8C5D4867228}" destId="{69679426-DAFF-46C1-B060-51B629EFBF29}" srcOrd="3" destOrd="0" parTransId="{762EA725-E1A9-495A-9AFE-B88239D1F14C}" sibTransId="{E76FAB67-D8D6-49F3-B322-EF595CCC1EF6}"/>
    <dgm:cxn modelId="{F847CAEB-9FFE-435C-946D-01709125F361}" type="presOf" srcId="{762EA725-E1A9-495A-9AFE-B88239D1F14C}" destId="{DC6DAF86-1CC9-472F-B098-E371CCD92415}" srcOrd="0" destOrd="0" presId="urn:microsoft.com/office/officeart/2005/8/layout/radial5"/>
    <dgm:cxn modelId="{F699CECA-CDA7-410F-B55E-3122A94F343E}" type="presOf" srcId="{9AF76764-D7BC-4B7F-9C7B-7ED550A82AFB}" destId="{CD79D022-7E8B-40DE-9EB1-E6655F08D498}" srcOrd="1" destOrd="0" presId="urn:microsoft.com/office/officeart/2005/8/layout/radial5"/>
    <dgm:cxn modelId="{C6782908-188A-44E1-B8B0-18E888F3C1A7}" type="presOf" srcId="{2389C1E9-D769-4D41-9AA7-E8C5D4867228}" destId="{63EBA6E3-AA35-42B4-9094-CF215FD4A02C}" srcOrd="0" destOrd="0" presId="urn:microsoft.com/office/officeart/2005/8/layout/radial5"/>
    <dgm:cxn modelId="{60F3B868-6D04-44BC-8CBB-7E6C437EC091}" type="presOf" srcId="{D3ED7B7E-9F44-4C01-A8C4-4417A256B8BC}" destId="{1E5F9936-F1D0-42C8-B0D6-D3100A41B7A5}" srcOrd="0" destOrd="0" presId="urn:microsoft.com/office/officeart/2005/8/layout/radial5"/>
    <dgm:cxn modelId="{0FDF6815-0395-4C89-B33F-C7436191D896}" type="presOf" srcId="{7AE0F77B-F2C5-4A99-BE39-DE4C309CEB14}" destId="{872F8BFE-DBF4-4818-BE9A-2F56EF5F7928}" srcOrd="1" destOrd="0" presId="urn:microsoft.com/office/officeart/2005/8/layout/radial5"/>
    <dgm:cxn modelId="{AB3ECC09-57CA-4C15-8A3A-A3B818289F46}" srcId="{2389C1E9-D769-4D41-9AA7-E8C5D4867228}" destId="{BFF94FB7-EA65-4594-AEFC-A4FFB2198A20}" srcOrd="1" destOrd="0" parTransId="{7E119B54-FCDA-4B34-A65E-E3768D879569}" sibTransId="{73BCCAA0-A754-4975-B6E7-02D4609B4DB5}"/>
    <dgm:cxn modelId="{F7919184-8129-4C00-92B7-34998EC8821A}" type="presOf" srcId="{7E119B54-FCDA-4B34-A65E-E3768D879569}" destId="{5C701E82-7629-4B29-97C5-75D395194766}" srcOrd="1" destOrd="0" presId="urn:microsoft.com/office/officeart/2005/8/layout/radial5"/>
    <dgm:cxn modelId="{3B87F4C8-2606-43C7-AF85-A336A90D48D8}" type="presOf" srcId="{762EA725-E1A9-495A-9AFE-B88239D1F14C}" destId="{00A6B3A8-A3A1-4FB0-8015-C0D53BB2F0F7}" srcOrd="1" destOrd="0" presId="urn:microsoft.com/office/officeart/2005/8/layout/radial5"/>
    <dgm:cxn modelId="{243A998F-43DD-4088-B1D2-E51406AF665D}" type="presOf" srcId="{9AF76764-D7BC-4B7F-9C7B-7ED550A82AFB}" destId="{71CECB2F-C8FE-4BF4-9B50-A300BA9B60FD}" srcOrd="0" destOrd="0" presId="urn:microsoft.com/office/officeart/2005/8/layout/radial5"/>
    <dgm:cxn modelId="{55221804-9FB1-406A-965E-86EFC593DBFC}" type="presParOf" srcId="{EA74D3CE-AACD-4FB6-904E-E1D4B0E50131}" destId="{63EBA6E3-AA35-42B4-9094-CF215FD4A02C}" srcOrd="0" destOrd="0" presId="urn:microsoft.com/office/officeart/2005/8/layout/radial5"/>
    <dgm:cxn modelId="{33159377-09E6-4963-B6EB-AD2620725FD3}" type="presParOf" srcId="{EA74D3CE-AACD-4FB6-904E-E1D4B0E50131}" destId="{DD1072F3-1506-4F00-A7A4-AE835E05762D}" srcOrd="1" destOrd="0" presId="urn:microsoft.com/office/officeart/2005/8/layout/radial5"/>
    <dgm:cxn modelId="{149C137E-50D4-40CC-BA04-B8F06806EE99}" type="presParOf" srcId="{DD1072F3-1506-4F00-A7A4-AE835E05762D}" destId="{872F8BFE-DBF4-4818-BE9A-2F56EF5F7928}" srcOrd="0" destOrd="0" presId="urn:microsoft.com/office/officeart/2005/8/layout/radial5"/>
    <dgm:cxn modelId="{7D1EC00E-79EE-4E8B-BEEC-6EE5393B7F6E}" type="presParOf" srcId="{EA74D3CE-AACD-4FB6-904E-E1D4B0E50131}" destId="{A7BAFD5D-21F8-4D5D-9739-87132C4CEDEE}" srcOrd="2" destOrd="0" presId="urn:microsoft.com/office/officeart/2005/8/layout/radial5"/>
    <dgm:cxn modelId="{A978733A-0AA9-4EC6-9FD8-957226104BED}" type="presParOf" srcId="{EA74D3CE-AACD-4FB6-904E-E1D4B0E50131}" destId="{1562852B-CFAC-4285-9B7A-75F4832068FA}" srcOrd="3" destOrd="0" presId="urn:microsoft.com/office/officeart/2005/8/layout/radial5"/>
    <dgm:cxn modelId="{EB2B4F09-71A7-4E55-8108-739BB5BEB84A}" type="presParOf" srcId="{1562852B-CFAC-4285-9B7A-75F4832068FA}" destId="{5C701E82-7629-4B29-97C5-75D395194766}" srcOrd="0" destOrd="0" presId="urn:microsoft.com/office/officeart/2005/8/layout/radial5"/>
    <dgm:cxn modelId="{379083DF-2C3D-432A-AAB2-625CB9A67B5D}" type="presParOf" srcId="{EA74D3CE-AACD-4FB6-904E-E1D4B0E50131}" destId="{25592D70-B772-446E-8FC9-6A5B93EA1102}" srcOrd="4" destOrd="0" presId="urn:microsoft.com/office/officeart/2005/8/layout/radial5"/>
    <dgm:cxn modelId="{28E2254B-EBEC-431D-9BA7-934FC6BCEA31}" type="presParOf" srcId="{EA74D3CE-AACD-4FB6-904E-E1D4B0E50131}" destId="{71CECB2F-C8FE-4BF4-9B50-A300BA9B60FD}" srcOrd="5" destOrd="0" presId="urn:microsoft.com/office/officeart/2005/8/layout/radial5"/>
    <dgm:cxn modelId="{0EF008C5-7BCF-4CCB-B14B-0BC429AB7DE4}" type="presParOf" srcId="{71CECB2F-C8FE-4BF4-9B50-A300BA9B60FD}" destId="{CD79D022-7E8B-40DE-9EB1-E6655F08D498}" srcOrd="0" destOrd="0" presId="urn:microsoft.com/office/officeart/2005/8/layout/radial5"/>
    <dgm:cxn modelId="{23BCF2EC-6F00-4F8A-8A16-5BF6CEEE3021}" type="presParOf" srcId="{EA74D3CE-AACD-4FB6-904E-E1D4B0E50131}" destId="{1E5F9936-F1D0-42C8-B0D6-D3100A41B7A5}" srcOrd="6" destOrd="0" presId="urn:microsoft.com/office/officeart/2005/8/layout/radial5"/>
    <dgm:cxn modelId="{13C15B7B-27E5-4B82-8212-0913634BACE2}" type="presParOf" srcId="{EA74D3CE-AACD-4FB6-904E-E1D4B0E50131}" destId="{DC6DAF86-1CC9-472F-B098-E371CCD92415}" srcOrd="7" destOrd="0" presId="urn:microsoft.com/office/officeart/2005/8/layout/radial5"/>
    <dgm:cxn modelId="{02923438-412E-4835-AC8F-3AF72F6111C0}" type="presParOf" srcId="{DC6DAF86-1CC9-472F-B098-E371CCD92415}" destId="{00A6B3A8-A3A1-4FB0-8015-C0D53BB2F0F7}" srcOrd="0" destOrd="0" presId="urn:microsoft.com/office/officeart/2005/8/layout/radial5"/>
    <dgm:cxn modelId="{6A126E5B-BC57-4E43-AA6C-396973D88479}" type="presParOf" srcId="{EA74D3CE-AACD-4FB6-904E-E1D4B0E50131}" destId="{0714B959-A2CA-41E6-953E-A4FF498F12E0}"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BA6E3-AA35-42B4-9094-CF215FD4A02C}">
      <dsp:nvSpPr>
        <dsp:cNvPr id="0" name=""/>
        <dsp:cNvSpPr/>
      </dsp:nvSpPr>
      <dsp:spPr>
        <a:xfrm>
          <a:off x="4685937"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Kinetic Letters" panose="00000500000000000000" pitchFamily="50" charset="0"/>
            </a:rPr>
            <a:t>Knowing your times tables helps with….</a:t>
          </a:r>
        </a:p>
      </dsp:txBody>
      <dsp:txXfrm>
        <a:off x="4853432" y="1771301"/>
        <a:ext cx="808735" cy="808735"/>
      </dsp:txXfrm>
    </dsp:sp>
    <dsp:sp modelId="{DD1072F3-1506-4F00-A7A4-AE835E05762D}">
      <dsp:nvSpPr>
        <dsp:cNvPr id="0" name=""/>
        <dsp:cNvSpPr/>
      </dsp:nvSpPr>
      <dsp:spPr>
        <a:xfrm rot="16200000">
          <a:off x="5136920" y="1188140"/>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73184" y="1302177"/>
        <a:ext cx="169231" cy="233320"/>
      </dsp:txXfrm>
    </dsp:sp>
    <dsp:sp modelId="{A7BAFD5D-21F8-4D5D-9739-87132C4CEDEE}">
      <dsp:nvSpPr>
        <dsp:cNvPr id="0" name=""/>
        <dsp:cNvSpPr/>
      </dsp:nvSpPr>
      <dsp:spPr>
        <a:xfrm>
          <a:off x="4685937" y="3930"/>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Kinetic Letters" panose="00000500000000000000" pitchFamily="50" charset="0"/>
            </a:rPr>
            <a:t>Shape –finding the area </a:t>
          </a:r>
        </a:p>
      </dsp:txBody>
      <dsp:txXfrm>
        <a:off x="4853432" y="171425"/>
        <a:ext cx="808735" cy="808735"/>
      </dsp:txXfrm>
    </dsp:sp>
    <dsp:sp modelId="{1562852B-CFAC-4285-9B7A-75F4832068FA}">
      <dsp:nvSpPr>
        <dsp:cNvPr id="0" name=""/>
        <dsp:cNvSpPr/>
      </dsp:nvSpPr>
      <dsp:spPr>
        <a:xfrm>
          <a:off x="5930015" y="1981235"/>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930015" y="2059008"/>
        <a:ext cx="169231" cy="233320"/>
      </dsp:txXfrm>
    </dsp:sp>
    <dsp:sp modelId="{25592D70-B772-446E-8FC9-6A5B93EA1102}">
      <dsp:nvSpPr>
        <dsp:cNvPr id="0" name=""/>
        <dsp:cNvSpPr/>
      </dsp:nvSpPr>
      <dsp:spPr>
        <a:xfrm>
          <a:off x="6285812"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Kinetic Letters" panose="00000500000000000000" pitchFamily="50" charset="0"/>
            </a:rPr>
            <a:t>Telling the time – multiples of 5, 10, 15, 30, 6, 60</a:t>
          </a:r>
        </a:p>
      </dsp:txBody>
      <dsp:txXfrm>
        <a:off x="6453307" y="1771301"/>
        <a:ext cx="808735" cy="808735"/>
      </dsp:txXfrm>
    </dsp:sp>
    <dsp:sp modelId="{71CECB2F-C8FE-4BF4-9B50-A300BA9B60FD}">
      <dsp:nvSpPr>
        <dsp:cNvPr id="0" name=""/>
        <dsp:cNvSpPr/>
      </dsp:nvSpPr>
      <dsp:spPr>
        <a:xfrm rot="5400000">
          <a:off x="5136920" y="2774331"/>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73184" y="2815840"/>
        <a:ext cx="169231" cy="233320"/>
      </dsp:txXfrm>
    </dsp:sp>
    <dsp:sp modelId="{1E5F9936-F1D0-42C8-B0D6-D3100A41B7A5}">
      <dsp:nvSpPr>
        <dsp:cNvPr id="0" name=""/>
        <dsp:cNvSpPr/>
      </dsp:nvSpPr>
      <dsp:spPr>
        <a:xfrm>
          <a:off x="4685937" y="3203681"/>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Fractions, decimals, percentages</a:t>
          </a:r>
        </a:p>
      </dsp:txBody>
      <dsp:txXfrm>
        <a:off x="4853432" y="3371176"/>
        <a:ext cx="808735" cy="808735"/>
      </dsp:txXfrm>
    </dsp:sp>
    <dsp:sp modelId="{DC6DAF86-1CC9-472F-B098-E371CCD92415}">
      <dsp:nvSpPr>
        <dsp:cNvPr id="0" name=""/>
        <dsp:cNvSpPr/>
      </dsp:nvSpPr>
      <dsp:spPr>
        <a:xfrm rot="10800000">
          <a:off x="4343824" y="1981235"/>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416352" y="2059008"/>
        <a:ext cx="169231" cy="233320"/>
      </dsp:txXfrm>
    </dsp:sp>
    <dsp:sp modelId="{0714B959-A2CA-41E6-953E-A4FF498F12E0}">
      <dsp:nvSpPr>
        <dsp:cNvPr id="0" name=""/>
        <dsp:cNvSpPr/>
      </dsp:nvSpPr>
      <dsp:spPr>
        <a:xfrm>
          <a:off x="3086061"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Kinetic Letters" panose="00000500000000000000" pitchFamily="50" charset="0"/>
            </a:rPr>
            <a:t>Money – buying multiple items</a:t>
          </a:r>
        </a:p>
      </dsp:txBody>
      <dsp:txXfrm>
        <a:off x="3253556" y="1771301"/>
        <a:ext cx="808735" cy="808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BA6E3-AA35-42B4-9094-CF215FD4A02C}">
      <dsp:nvSpPr>
        <dsp:cNvPr id="0" name=""/>
        <dsp:cNvSpPr/>
      </dsp:nvSpPr>
      <dsp:spPr>
        <a:xfrm>
          <a:off x="4685937"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Kinetic Letters" panose="00000500000000000000" pitchFamily="50" charset="0"/>
            </a:rPr>
            <a:t>Knowing your times tables helps with….</a:t>
          </a:r>
        </a:p>
      </dsp:txBody>
      <dsp:txXfrm>
        <a:off x="4853432" y="1771301"/>
        <a:ext cx="808735" cy="808735"/>
      </dsp:txXfrm>
    </dsp:sp>
    <dsp:sp modelId="{DD1072F3-1506-4F00-A7A4-AE835E05762D}">
      <dsp:nvSpPr>
        <dsp:cNvPr id="0" name=""/>
        <dsp:cNvSpPr/>
      </dsp:nvSpPr>
      <dsp:spPr>
        <a:xfrm rot="16278246">
          <a:off x="5157164" y="1192534"/>
          <a:ext cx="237180"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91931" y="1305875"/>
        <a:ext cx="166026" cy="233320"/>
      </dsp:txXfrm>
    </dsp:sp>
    <dsp:sp modelId="{A7BAFD5D-21F8-4D5D-9739-87132C4CEDEE}">
      <dsp:nvSpPr>
        <dsp:cNvPr id="0" name=""/>
        <dsp:cNvSpPr/>
      </dsp:nvSpPr>
      <dsp:spPr>
        <a:xfrm>
          <a:off x="4722151" y="12982"/>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Kinetic Letters" panose="00000500000000000000" pitchFamily="50" charset="0"/>
            </a:rPr>
            <a:t>Factors and multiples</a:t>
          </a:r>
        </a:p>
      </dsp:txBody>
      <dsp:txXfrm>
        <a:off x="4889646" y="180477"/>
        <a:ext cx="808735" cy="808735"/>
      </dsp:txXfrm>
    </dsp:sp>
    <dsp:sp modelId="{1562852B-CFAC-4285-9B7A-75F4832068FA}">
      <dsp:nvSpPr>
        <dsp:cNvPr id="0" name=""/>
        <dsp:cNvSpPr/>
      </dsp:nvSpPr>
      <dsp:spPr>
        <a:xfrm>
          <a:off x="5930015" y="1981235"/>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930015" y="2059008"/>
        <a:ext cx="169231" cy="233320"/>
      </dsp:txXfrm>
    </dsp:sp>
    <dsp:sp modelId="{25592D70-B772-446E-8FC9-6A5B93EA1102}">
      <dsp:nvSpPr>
        <dsp:cNvPr id="0" name=""/>
        <dsp:cNvSpPr/>
      </dsp:nvSpPr>
      <dsp:spPr>
        <a:xfrm>
          <a:off x="6285812"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Kinetic Letters" panose="00000500000000000000" pitchFamily="50" charset="0"/>
            </a:rPr>
            <a:t>Squares and cubed numbers</a:t>
          </a:r>
        </a:p>
      </dsp:txBody>
      <dsp:txXfrm>
        <a:off x="6453307" y="1771301"/>
        <a:ext cx="808735" cy="808735"/>
      </dsp:txXfrm>
    </dsp:sp>
    <dsp:sp modelId="{71CECB2F-C8FE-4BF4-9B50-A300BA9B60FD}">
      <dsp:nvSpPr>
        <dsp:cNvPr id="0" name=""/>
        <dsp:cNvSpPr/>
      </dsp:nvSpPr>
      <dsp:spPr>
        <a:xfrm rot="5400000">
          <a:off x="5136920" y="2774331"/>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173184" y="2815840"/>
        <a:ext cx="169231" cy="233320"/>
      </dsp:txXfrm>
    </dsp:sp>
    <dsp:sp modelId="{1E5F9936-F1D0-42C8-B0D6-D3100A41B7A5}">
      <dsp:nvSpPr>
        <dsp:cNvPr id="0" name=""/>
        <dsp:cNvSpPr/>
      </dsp:nvSpPr>
      <dsp:spPr>
        <a:xfrm>
          <a:off x="4685937" y="3203681"/>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Kinetic Letters" panose="00000500000000000000" pitchFamily="50" charset="0"/>
            </a:rPr>
            <a:t>Related facts</a:t>
          </a:r>
        </a:p>
      </dsp:txBody>
      <dsp:txXfrm>
        <a:off x="4853432" y="3371176"/>
        <a:ext cx="808735" cy="808735"/>
      </dsp:txXfrm>
    </dsp:sp>
    <dsp:sp modelId="{DC6DAF86-1CC9-472F-B098-E371CCD92415}">
      <dsp:nvSpPr>
        <dsp:cNvPr id="0" name=""/>
        <dsp:cNvSpPr/>
      </dsp:nvSpPr>
      <dsp:spPr>
        <a:xfrm rot="10800000">
          <a:off x="4343824" y="1981235"/>
          <a:ext cx="241759" cy="38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416352" y="2059008"/>
        <a:ext cx="169231" cy="233320"/>
      </dsp:txXfrm>
    </dsp:sp>
    <dsp:sp modelId="{0714B959-A2CA-41E6-953E-A4FF498F12E0}">
      <dsp:nvSpPr>
        <dsp:cNvPr id="0" name=""/>
        <dsp:cNvSpPr/>
      </dsp:nvSpPr>
      <dsp:spPr>
        <a:xfrm>
          <a:off x="3086061" y="1603806"/>
          <a:ext cx="1143725" cy="114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Kinetic Letters" panose="00000500000000000000" pitchFamily="50" charset="0"/>
            </a:rPr>
            <a:t>Measures and ratio</a:t>
          </a:r>
        </a:p>
      </dsp:txBody>
      <dsp:txXfrm>
        <a:off x="3253556" y="1771301"/>
        <a:ext cx="808735" cy="808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933F28-7AAA-44D4-B1CF-893BCC747FDA}"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254907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933F28-7AAA-44D4-B1CF-893BCC747FDA}"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231145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933F28-7AAA-44D4-B1CF-893BCC747FDA}"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381896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933F28-7AAA-44D4-B1CF-893BCC747FDA}"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261650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3F28-7AAA-44D4-B1CF-893BCC747FDA}"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345121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933F28-7AAA-44D4-B1CF-893BCC747FDA}"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193724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933F28-7AAA-44D4-B1CF-893BCC747FDA}" type="datetimeFigureOut">
              <a:rPr lang="en-GB" smtClean="0"/>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13533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933F28-7AAA-44D4-B1CF-893BCC747FDA}" type="datetimeFigureOut">
              <a:rPr lang="en-GB" smtClean="0"/>
              <a:t>22/09/2022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151459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3F28-7AAA-44D4-B1CF-893BCC747FDA}" type="datetimeFigureOut">
              <a:rPr lang="en-GB" smtClean="0"/>
              <a:t>22/09/2022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282252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33F28-7AAA-44D4-B1CF-893BCC747FDA}"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38433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33F28-7AAA-44D4-B1CF-893BCC747FDA}"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73E197-D121-4E8F-95D4-257026EEEADF}" type="slidenum">
              <a:rPr lang="en-GB" smtClean="0"/>
              <a:t>‹#›</a:t>
            </a:fld>
            <a:endParaRPr lang="en-GB"/>
          </a:p>
        </p:txBody>
      </p:sp>
    </p:spTree>
    <p:extLst>
      <p:ext uri="{BB962C8B-B14F-4D97-AF65-F5344CB8AC3E}">
        <p14:creationId xmlns:p14="http://schemas.microsoft.com/office/powerpoint/2010/main" val="241346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33F28-7AAA-44D4-B1CF-893BCC747FDA}" type="datetimeFigureOut">
              <a:rPr lang="en-GB" smtClean="0"/>
              <a:t>22/09/2022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3E197-D121-4E8F-95D4-257026EEEADF}" type="slidenum">
              <a:rPr lang="en-GB" smtClean="0"/>
              <a:t>‹#›</a:t>
            </a:fld>
            <a:endParaRPr lang="en-GB"/>
          </a:p>
        </p:txBody>
      </p:sp>
    </p:spTree>
    <p:extLst>
      <p:ext uri="{BB962C8B-B14F-4D97-AF65-F5344CB8AC3E}">
        <p14:creationId xmlns:p14="http://schemas.microsoft.com/office/powerpoint/2010/main" val="131025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trockstars.com/log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th-salamanders.com/image-files/blank-multiplication-charts-to-12x12-2.gif" TargetMode="External"/><Relationship Id="rId2" Type="http://schemas.openxmlformats.org/officeDocument/2006/relationships/hyperlink" Target="https://www.math-salamanders.com/image-files/multiplication-times-table-chart-to-12x12-blank.gif" TargetMode="External"/><Relationship Id="rId1" Type="http://schemas.openxmlformats.org/officeDocument/2006/relationships/slideLayout" Target="../slideLayouts/slideLayout2.xml"/><Relationship Id="rId4" Type="http://schemas.openxmlformats.org/officeDocument/2006/relationships/hyperlink" Target="https://www.math-salamanders.com/image-files/blank-multiplication-chart-to-12x12-3.gi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wwekMIqb55s" TargetMode="External"/><Relationship Id="rId13" Type="http://schemas.openxmlformats.org/officeDocument/2006/relationships/hyperlink" Target="https://www.youtube.com/watch?v=PABb8HhmteM" TargetMode="External"/><Relationship Id="rId3" Type="http://schemas.openxmlformats.org/officeDocument/2006/relationships/hyperlink" Target="https://www.youtube.com/watch?v=FkAzZoqCJ4E" TargetMode="External"/><Relationship Id="rId7" Type="http://schemas.openxmlformats.org/officeDocument/2006/relationships/hyperlink" Target="https://www.youtube.com/watch?v=e7rYbk9PNuM" TargetMode="External"/><Relationship Id="rId12" Type="http://schemas.openxmlformats.org/officeDocument/2006/relationships/hyperlink" Target="https://www.youtube.com/watch?v=p9AxbcO4Kp4" TargetMode="External"/><Relationship Id="rId2" Type="http://schemas.openxmlformats.org/officeDocument/2006/relationships/hyperlink" Target="https://numberock.com/" TargetMode="External"/><Relationship Id="rId1" Type="http://schemas.openxmlformats.org/officeDocument/2006/relationships/slideLayout" Target="../slideLayouts/slideLayout2.xml"/><Relationship Id="rId6" Type="http://schemas.openxmlformats.org/officeDocument/2006/relationships/hyperlink" Target="https://www.youtube.com/watch?v=LZAqhF_2vvs" TargetMode="External"/><Relationship Id="rId11" Type="http://schemas.openxmlformats.org/officeDocument/2006/relationships/hyperlink" Target="https://www.youtube.com/watch?v=5kwIccQGcr0" TargetMode="External"/><Relationship Id="rId5" Type="http://schemas.openxmlformats.org/officeDocument/2006/relationships/hyperlink" Target="https://www.youtube.com/watch?v=UJY1_fzzM6Y" TargetMode="External"/><Relationship Id="rId10" Type="http://schemas.openxmlformats.org/officeDocument/2006/relationships/hyperlink" Target="https://www.youtube.com/watch?v=154VoUQbgvc" TargetMode="External"/><Relationship Id="rId4" Type="http://schemas.openxmlformats.org/officeDocument/2006/relationships/hyperlink" Target="https://www.youtube.com/watch?v=jJG4ZgJTOAs" TargetMode="External"/><Relationship Id="rId9" Type="http://schemas.openxmlformats.org/officeDocument/2006/relationships/hyperlink" Target="https://www.youtube.com/watch?v=dSnNkgMbtf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k.ixl.com/" TargetMode="External"/><Relationship Id="rId7" Type="http://schemas.openxmlformats.org/officeDocument/2006/relationships/hyperlink" Target="https://www.topmarks.co.uk/maths-games/hit-the-button" TargetMode="External"/><Relationship Id="rId2" Type="http://schemas.openxmlformats.org/officeDocument/2006/relationships/hyperlink" Target="https://www.coolmathgames.com/1-number-games" TargetMode="External"/><Relationship Id="rId1" Type="http://schemas.openxmlformats.org/officeDocument/2006/relationships/slideLayout" Target="../slideLayouts/slideLayout2.xml"/><Relationship Id="rId6" Type="http://schemas.openxmlformats.org/officeDocument/2006/relationships/hyperlink" Target="https://youtu.be/GHAJMJUSAAC" TargetMode="External"/><Relationship Id="rId5" Type="http://schemas.openxmlformats.org/officeDocument/2006/relationships/hyperlink" Target="https://www.topmarks.co.uk/" TargetMode="External"/><Relationship Id="rId4" Type="http://schemas.openxmlformats.org/officeDocument/2006/relationships/hyperlink" Target="https://ttrockstars.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hAJMJUsAa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Kinetic Letters" panose="00000500000000000000" pitchFamily="50" charset="0"/>
              </a:rPr>
              <a:t>Multiplication tables check meeting</a:t>
            </a:r>
          </a:p>
        </p:txBody>
      </p:sp>
    </p:spTree>
    <p:extLst>
      <p:ext uri="{BB962C8B-B14F-4D97-AF65-F5344CB8AC3E}">
        <p14:creationId xmlns:p14="http://schemas.microsoft.com/office/powerpoint/2010/main" val="285846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Year 5</a:t>
            </a:r>
          </a:p>
        </p:txBody>
      </p:sp>
      <p:pic>
        <p:nvPicPr>
          <p:cNvPr id="2" name="Picture 1"/>
          <p:cNvPicPr>
            <a:picLocks noChangeAspect="1"/>
          </p:cNvPicPr>
          <p:nvPr/>
        </p:nvPicPr>
        <p:blipFill rotWithShape="1">
          <a:blip r:embed="rId2"/>
          <a:srcRect l="11819" t="27190" r="55138" b="13977"/>
          <a:stretch/>
        </p:blipFill>
        <p:spPr>
          <a:xfrm>
            <a:off x="2939317" y="83127"/>
            <a:ext cx="5444067" cy="2726267"/>
          </a:xfrm>
          <a:prstGeom prst="rect">
            <a:avLst/>
          </a:prstGeom>
        </p:spPr>
      </p:pic>
      <p:pic>
        <p:nvPicPr>
          <p:cNvPr id="3" name="Picture 2"/>
          <p:cNvPicPr>
            <a:picLocks noChangeAspect="1"/>
          </p:cNvPicPr>
          <p:nvPr/>
        </p:nvPicPr>
        <p:blipFill rotWithShape="1">
          <a:blip r:embed="rId3"/>
          <a:srcRect l="11484" t="29456" r="53054" b="23544"/>
          <a:stretch/>
        </p:blipFill>
        <p:spPr>
          <a:xfrm>
            <a:off x="2864502" y="3233650"/>
            <a:ext cx="8028368" cy="2992583"/>
          </a:xfrm>
          <a:prstGeom prst="rect">
            <a:avLst/>
          </a:prstGeom>
        </p:spPr>
      </p:pic>
    </p:spTree>
    <p:extLst>
      <p:ext uri="{BB962C8B-B14F-4D97-AF65-F5344CB8AC3E}">
        <p14:creationId xmlns:p14="http://schemas.microsoft.com/office/powerpoint/2010/main" val="84556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Year 6</a:t>
            </a:r>
          </a:p>
        </p:txBody>
      </p:sp>
      <p:pic>
        <p:nvPicPr>
          <p:cNvPr id="2" name="Picture 1"/>
          <p:cNvPicPr>
            <a:picLocks noChangeAspect="1"/>
          </p:cNvPicPr>
          <p:nvPr/>
        </p:nvPicPr>
        <p:blipFill rotWithShape="1">
          <a:blip r:embed="rId2"/>
          <a:srcRect l="11968" t="31191" r="55013" b="26511"/>
          <a:stretch/>
        </p:blipFill>
        <p:spPr>
          <a:xfrm>
            <a:off x="2974599" y="0"/>
            <a:ext cx="8274748" cy="2981343"/>
          </a:xfrm>
          <a:prstGeom prst="rect">
            <a:avLst/>
          </a:prstGeom>
        </p:spPr>
      </p:pic>
      <p:pic>
        <p:nvPicPr>
          <p:cNvPr id="3" name="Picture 2"/>
          <p:cNvPicPr>
            <a:picLocks noChangeAspect="1"/>
          </p:cNvPicPr>
          <p:nvPr/>
        </p:nvPicPr>
        <p:blipFill rotWithShape="1">
          <a:blip r:embed="rId3"/>
          <a:srcRect l="14166" t="27354" r="75527" b="15127"/>
          <a:stretch/>
        </p:blipFill>
        <p:spPr>
          <a:xfrm>
            <a:off x="310191" y="2856773"/>
            <a:ext cx="2549387" cy="4001228"/>
          </a:xfrm>
          <a:prstGeom prst="rect">
            <a:avLst/>
          </a:prstGeom>
        </p:spPr>
      </p:pic>
      <p:pic>
        <p:nvPicPr>
          <p:cNvPr id="4" name="Picture 3"/>
          <p:cNvPicPr>
            <a:picLocks noChangeAspect="1"/>
          </p:cNvPicPr>
          <p:nvPr/>
        </p:nvPicPr>
        <p:blipFill rotWithShape="1">
          <a:blip r:embed="rId4"/>
          <a:srcRect l="10020" t="25728" r="52313" b="11967"/>
          <a:stretch/>
        </p:blipFill>
        <p:spPr>
          <a:xfrm>
            <a:off x="4735791" y="3420225"/>
            <a:ext cx="7389703" cy="3437775"/>
          </a:xfrm>
          <a:prstGeom prst="rect">
            <a:avLst/>
          </a:prstGeom>
        </p:spPr>
      </p:pic>
    </p:spTree>
    <p:extLst>
      <p:ext uri="{BB962C8B-B14F-4D97-AF65-F5344CB8AC3E}">
        <p14:creationId xmlns:p14="http://schemas.microsoft.com/office/powerpoint/2010/main" val="142373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70653" t="26427" r="19910" b="50767"/>
          <a:stretch/>
        </p:blipFill>
        <p:spPr>
          <a:xfrm>
            <a:off x="138070" y="2408222"/>
            <a:ext cx="4087997" cy="3087231"/>
          </a:xfrm>
          <a:prstGeom prst="rect">
            <a:avLst/>
          </a:prstGeom>
        </p:spPr>
      </p:pic>
      <p:sp>
        <p:nvSpPr>
          <p:cNvPr id="2" name="Title 1"/>
          <p:cNvSpPr>
            <a:spLocks noGrp="1"/>
          </p:cNvSpPr>
          <p:nvPr>
            <p:ph type="title"/>
          </p:nvPr>
        </p:nvSpPr>
        <p:spPr>
          <a:xfrm>
            <a:off x="0" y="0"/>
            <a:ext cx="10515600" cy="823865"/>
          </a:xfrm>
        </p:spPr>
        <p:txBody>
          <a:bodyPr/>
          <a:lstStyle/>
          <a:p>
            <a:r>
              <a:rPr lang="en-GB" dirty="0">
                <a:latin typeface="Kinetic Letters" panose="00000500000000000000" pitchFamily="50" charset="0"/>
              </a:rPr>
              <a:t>Why is it important to learn your times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3919581"/>
              </p:ext>
            </p:extLst>
          </p:nvPr>
        </p:nvGraphicFramePr>
        <p:xfrm>
          <a:off x="186821" y="185143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srcRect l="17464" t="5187" r="18188" b="16671"/>
          <a:stretch/>
        </p:blipFill>
        <p:spPr>
          <a:xfrm>
            <a:off x="7944414" y="2594663"/>
            <a:ext cx="2463378" cy="2243570"/>
          </a:xfrm>
          <a:prstGeom prst="rect">
            <a:avLst/>
          </a:prstGeom>
        </p:spPr>
      </p:pic>
      <p:pic>
        <p:nvPicPr>
          <p:cNvPr id="7" name="Picture 6"/>
          <p:cNvPicPr>
            <a:picLocks noChangeAspect="1"/>
          </p:cNvPicPr>
          <p:nvPr/>
        </p:nvPicPr>
        <p:blipFill rotWithShape="1">
          <a:blip r:embed="rId9"/>
          <a:srcRect l="10533" t="4132" r="13438" b="9279"/>
          <a:stretch/>
        </p:blipFill>
        <p:spPr>
          <a:xfrm>
            <a:off x="6138248" y="539059"/>
            <a:ext cx="2516863" cy="2149821"/>
          </a:xfrm>
          <a:prstGeom prst="rect">
            <a:avLst/>
          </a:prstGeom>
        </p:spPr>
      </p:pic>
      <p:pic>
        <p:nvPicPr>
          <p:cNvPr id="9" name="Picture 8"/>
          <p:cNvPicPr>
            <a:picLocks noChangeAspect="1"/>
          </p:cNvPicPr>
          <p:nvPr/>
        </p:nvPicPr>
        <p:blipFill rotWithShape="1">
          <a:blip r:embed="rId10"/>
          <a:srcRect l="64178"/>
          <a:stretch/>
        </p:blipFill>
        <p:spPr>
          <a:xfrm>
            <a:off x="769544" y="3626167"/>
            <a:ext cx="1346890" cy="1510344"/>
          </a:xfrm>
          <a:prstGeom prst="rect">
            <a:avLst/>
          </a:prstGeom>
        </p:spPr>
      </p:pic>
      <p:pic>
        <p:nvPicPr>
          <p:cNvPr id="10" name="Picture 9"/>
          <p:cNvPicPr>
            <a:picLocks noChangeAspect="1"/>
          </p:cNvPicPr>
          <p:nvPr/>
        </p:nvPicPr>
        <p:blipFill rotWithShape="1">
          <a:blip r:embed="rId11"/>
          <a:srcRect l="12316" r="15417" b="11392"/>
          <a:stretch/>
        </p:blipFill>
        <p:spPr>
          <a:xfrm>
            <a:off x="6152497" y="5051833"/>
            <a:ext cx="1693353" cy="1557196"/>
          </a:xfrm>
          <a:prstGeom prst="rect">
            <a:avLst/>
          </a:prstGeom>
        </p:spPr>
      </p:pic>
      <p:pic>
        <p:nvPicPr>
          <p:cNvPr id="11" name="Picture 10"/>
          <p:cNvPicPr>
            <a:picLocks noChangeAspect="1"/>
          </p:cNvPicPr>
          <p:nvPr/>
        </p:nvPicPr>
        <p:blipFill rotWithShape="1">
          <a:blip r:embed="rId12"/>
          <a:srcRect l="30531" t="25515" r="38384" b="17199"/>
          <a:stretch/>
        </p:blipFill>
        <p:spPr>
          <a:xfrm>
            <a:off x="7944414" y="4893398"/>
            <a:ext cx="1421394" cy="1964602"/>
          </a:xfrm>
          <a:prstGeom prst="rect">
            <a:avLst/>
          </a:prstGeom>
        </p:spPr>
      </p:pic>
    </p:spTree>
    <p:extLst>
      <p:ext uri="{BB962C8B-B14F-4D97-AF65-F5344CB8AC3E}">
        <p14:creationId xmlns:p14="http://schemas.microsoft.com/office/powerpoint/2010/main" val="343351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70622" t="21554" r="10972" b="37994"/>
          <a:stretch/>
        </p:blipFill>
        <p:spPr>
          <a:xfrm>
            <a:off x="181069" y="2172829"/>
            <a:ext cx="3229553" cy="2218101"/>
          </a:xfrm>
          <a:prstGeom prst="rect">
            <a:avLst/>
          </a:prstGeom>
        </p:spPr>
      </p:pic>
      <p:pic>
        <p:nvPicPr>
          <p:cNvPr id="14" name="Picture 13"/>
          <p:cNvPicPr>
            <a:picLocks noChangeAspect="1"/>
          </p:cNvPicPr>
          <p:nvPr/>
        </p:nvPicPr>
        <p:blipFill rotWithShape="1">
          <a:blip r:embed="rId3"/>
          <a:srcRect l="14691" t="7299" r="12843" b="17992"/>
          <a:stretch/>
        </p:blipFill>
        <p:spPr>
          <a:xfrm>
            <a:off x="7288041" y="3754381"/>
            <a:ext cx="2245260" cy="1736089"/>
          </a:xfrm>
          <a:prstGeom prst="rect">
            <a:avLst/>
          </a:prstGeom>
        </p:spPr>
      </p:pic>
      <p:sp>
        <p:nvSpPr>
          <p:cNvPr id="2" name="Title 1"/>
          <p:cNvSpPr>
            <a:spLocks noGrp="1"/>
          </p:cNvSpPr>
          <p:nvPr>
            <p:ph type="title"/>
          </p:nvPr>
        </p:nvSpPr>
        <p:spPr>
          <a:xfrm>
            <a:off x="0" y="0"/>
            <a:ext cx="10515600" cy="823865"/>
          </a:xfrm>
        </p:spPr>
        <p:txBody>
          <a:bodyPr/>
          <a:lstStyle/>
          <a:p>
            <a:r>
              <a:rPr lang="en-GB" dirty="0">
                <a:latin typeface="Kinetic Letters" panose="00000500000000000000" pitchFamily="50" charset="0"/>
              </a:rPr>
              <a:t>Why is it important to learn your times tables?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7766382"/>
              </p:ext>
            </p:extLst>
          </p:nvPr>
        </p:nvGraphicFramePr>
        <p:xfrm>
          <a:off x="0" y="1380652"/>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rotWithShape="1">
          <a:blip r:embed="rId9"/>
          <a:srcRect l="6970" t="7300" r="12051" b="20367"/>
          <a:stretch/>
        </p:blipFill>
        <p:spPr>
          <a:xfrm>
            <a:off x="6246891" y="682584"/>
            <a:ext cx="3069125" cy="2056088"/>
          </a:xfrm>
          <a:prstGeom prst="rect">
            <a:avLst/>
          </a:prstGeom>
        </p:spPr>
      </p:pic>
      <p:pic>
        <p:nvPicPr>
          <p:cNvPr id="13" name="Picture 12"/>
          <p:cNvPicPr>
            <a:picLocks noChangeAspect="1"/>
          </p:cNvPicPr>
          <p:nvPr/>
        </p:nvPicPr>
        <p:blipFill rotWithShape="1">
          <a:blip r:embed="rId10"/>
          <a:srcRect l="6178" t="6244" r="13635" b="10600"/>
          <a:stretch/>
        </p:blipFill>
        <p:spPr>
          <a:xfrm>
            <a:off x="9533300" y="816321"/>
            <a:ext cx="2471594" cy="1922351"/>
          </a:xfrm>
          <a:prstGeom prst="rect">
            <a:avLst/>
          </a:prstGeom>
        </p:spPr>
      </p:pic>
      <p:pic>
        <p:nvPicPr>
          <p:cNvPr id="15" name="Picture 14"/>
          <p:cNvPicPr>
            <a:picLocks noChangeAspect="1"/>
          </p:cNvPicPr>
          <p:nvPr/>
        </p:nvPicPr>
        <p:blipFill rotWithShape="1">
          <a:blip r:embed="rId11"/>
          <a:srcRect l="9544" t="5979" r="14032" b="21159"/>
          <a:stretch/>
        </p:blipFill>
        <p:spPr>
          <a:xfrm>
            <a:off x="9533300" y="3754382"/>
            <a:ext cx="2381062" cy="1702521"/>
          </a:xfrm>
          <a:prstGeom prst="rect">
            <a:avLst/>
          </a:prstGeom>
        </p:spPr>
      </p:pic>
      <p:sp>
        <p:nvSpPr>
          <p:cNvPr id="16" name="TextBox 15"/>
          <p:cNvSpPr txBox="1"/>
          <p:nvPr/>
        </p:nvSpPr>
        <p:spPr>
          <a:xfrm>
            <a:off x="4780229" y="5827112"/>
            <a:ext cx="1466662" cy="923330"/>
          </a:xfrm>
          <a:prstGeom prst="rect">
            <a:avLst/>
          </a:prstGeom>
          <a:noFill/>
        </p:spPr>
        <p:txBody>
          <a:bodyPr wrap="square" rtlCol="0">
            <a:spAutoFit/>
          </a:bodyPr>
          <a:lstStyle/>
          <a:p>
            <a:r>
              <a:rPr lang="en-GB" dirty="0"/>
              <a:t>2 x 3  = 6</a:t>
            </a:r>
          </a:p>
          <a:p>
            <a:r>
              <a:rPr lang="en-GB" dirty="0"/>
              <a:t>20 x 3 = 60</a:t>
            </a:r>
          </a:p>
          <a:p>
            <a:r>
              <a:rPr lang="en-GB" dirty="0"/>
              <a:t>200 x 3 = 600</a:t>
            </a:r>
          </a:p>
        </p:txBody>
      </p:sp>
    </p:spTree>
    <p:extLst>
      <p:ext uri="{BB962C8B-B14F-4D97-AF65-F5344CB8AC3E}">
        <p14:creationId xmlns:p14="http://schemas.microsoft.com/office/powerpoint/2010/main" val="53856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579"/>
            <a:ext cx="10515600" cy="1325563"/>
          </a:xfrm>
        </p:spPr>
        <p:txBody>
          <a:bodyPr/>
          <a:lstStyle/>
          <a:p>
            <a:r>
              <a:rPr lang="en-GB" dirty="0">
                <a:latin typeface="Kinetic Letters" panose="00000500000000000000" pitchFamily="50" charset="0"/>
              </a:rPr>
              <a:t>How can we prepare the pupils for the MTC? </a:t>
            </a:r>
          </a:p>
        </p:txBody>
      </p:sp>
      <p:sp>
        <p:nvSpPr>
          <p:cNvPr id="3" name="Content Placeholder 2"/>
          <p:cNvSpPr>
            <a:spLocks noGrp="1"/>
          </p:cNvSpPr>
          <p:nvPr>
            <p:ph idx="1"/>
          </p:nvPr>
        </p:nvSpPr>
        <p:spPr>
          <a:xfrm>
            <a:off x="0" y="824403"/>
            <a:ext cx="6650182" cy="4351338"/>
          </a:xfrm>
        </p:spPr>
        <p:txBody>
          <a:bodyPr>
            <a:noAutofit/>
          </a:bodyPr>
          <a:lstStyle/>
          <a:p>
            <a:r>
              <a:rPr lang="en-GB" sz="3600" dirty="0">
                <a:latin typeface="Kinetic Letters" panose="00000500000000000000" pitchFamily="50" charset="0"/>
              </a:rPr>
              <a:t>Multiplication games </a:t>
            </a:r>
          </a:p>
          <a:p>
            <a:r>
              <a:rPr lang="en-GB" sz="3600" dirty="0">
                <a:latin typeface="Kinetic Letters" panose="00000500000000000000" pitchFamily="50" charset="0"/>
              </a:rPr>
              <a:t>Daily recall tasks</a:t>
            </a:r>
          </a:p>
          <a:p>
            <a:r>
              <a:rPr lang="en-GB" sz="3600" dirty="0" smtClean="0">
                <a:latin typeface="Kinetic Letters" panose="00000500000000000000" pitchFamily="50" charset="0"/>
              </a:rPr>
              <a:t>Through </a:t>
            </a:r>
            <a:r>
              <a:rPr lang="en-GB" sz="3600" dirty="0">
                <a:latin typeface="Kinetic Letters" panose="00000500000000000000" pitchFamily="50" charset="0"/>
              </a:rPr>
              <a:t>songs / chants </a:t>
            </a:r>
          </a:p>
          <a:p>
            <a:r>
              <a:rPr lang="en-GB" sz="3600" dirty="0">
                <a:latin typeface="Kinetic Letters" panose="00000500000000000000" pitchFamily="50" charset="0"/>
              </a:rPr>
              <a:t>Times table </a:t>
            </a:r>
            <a:r>
              <a:rPr lang="en-GB" sz="3600" dirty="0" err="1">
                <a:latin typeface="Kinetic Letters" panose="00000500000000000000" pitchFamily="50" charset="0"/>
              </a:rPr>
              <a:t>Rockstars</a:t>
            </a:r>
            <a:r>
              <a:rPr lang="en-GB" sz="3600" dirty="0">
                <a:latin typeface="Kinetic Letters" panose="00000500000000000000" pitchFamily="50" charset="0"/>
              </a:rPr>
              <a:t> </a:t>
            </a:r>
          </a:p>
          <a:p>
            <a:r>
              <a:rPr lang="en-GB" sz="3600" dirty="0">
                <a:latin typeface="Kinetic Letters" panose="00000500000000000000" pitchFamily="50" charset="0"/>
              </a:rPr>
              <a:t>Using knowledge of key tables facts </a:t>
            </a:r>
          </a:p>
          <a:p>
            <a:r>
              <a:rPr lang="en-GB" sz="3600" dirty="0" smtClean="0">
                <a:latin typeface="Kinetic Letters" panose="00000500000000000000" pitchFamily="50" charset="0"/>
              </a:rPr>
              <a:t>Identifying </a:t>
            </a:r>
            <a:r>
              <a:rPr lang="en-GB" sz="3600" dirty="0">
                <a:latin typeface="Kinetic Letters" panose="00000500000000000000" pitchFamily="50" charset="0"/>
              </a:rPr>
              <a:t>patterns </a:t>
            </a:r>
          </a:p>
          <a:p>
            <a:r>
              <a:rPr lang="en-GB" sz="3600" dirty="0" smtClean="0">
                <a:latin typeface="Kinetic Letters" panose="00000500000000000000" pitchFamily="50" charset="0"/>
              </a:rPr>
              <a:t>Speed </a:t>
            </a:r>
            <a:r>
              <a:rPr lang="en-GB" sz="3600" dirty="0">
                <a:latin typeface="Kinetic Letters" panose="00000500000000000000" pitchFamily="50" charset="0"/>
              </a:rPr>
              <a:t>Grid Challenges</a:t>
            </a:r>
          </a:p>
          <a:p>
            <a:r>
              <a:rPr lang="en-GB" sz="3600" dirty="0">
                <a:latin typeface="Kinetic Letters" panose="00000500000000000000" pitchFamily="50" charset="0"/>
              </a:rPr>
              <a:t>Display around house, including ceiling</a:t>
            </a:r>
          </a:p>
          <a:p>
            <a:r>
              <a:rPr lang="en-GB" sz="3600" dirty="0">
                <a:latin typeface="Kinetic Letters" panose="00000500000000000000" pitchFamily="50" charset="0"/>
              </a:rPr>
              <a:t>Times Fables </a:t>
            </a:r>
          </a:p>
        </p:txBody>
      </p:sp>
      <p:pic>
        <p:nvPicPr>
          <p:cNvPr id="4" name="Picture 3">
            <a:extLst>
              <a:ext uri="{FF2B5EF4-FFF2-40B4-BE49-F238E27FC236}">
                <a16:creationId xmlns:a16="http://schemas.microsoft.com/office/drawing/2014/main" id="{1D627AB6-58E3-4709-B8F7-197AC01758DC}"/>
              </a:ext>
            </a:extLst>
          </p:cNvPr>
          <p:cNvPicPr>
            <a:picLocks noChangeAspect="1"/>
          </p:cNvPicPr>
          <p:nvPr/>
        </p:nvPicPr>
        <p:blipFill>
          <a:blip r:embed="rId2"/>
          <a:stretch>
            <a:fillRect/>
          </a:stretch>
        </p:blipFill>
        <p:spPr>
          <a:xfrm>
            <a:off x="2289333" y="5689599"/>
            <a:ext cx="1444078" cy="1085273"/>
          </a:xfrm>
          <a:prstGeom prst="rect">
            <a:avLst/>
          </a:prstGeom>
        </p:spPr>
      </p:pic>
    </p:spTree>
    <p:extLst>
      <p:ext uri="{BB962C8B-B14F-4D97-AF65-F5344CB8AC3E}">
        <p14:creationId xmlns:p14="http://schemas.microsoft.com/office/powerpoint/2010/main" val="118303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Kinetic Letters" panose="00000500000000000000" pitchFamily="50" charset="0"/>
              </a:rPr>
              <a:t>TIMES TABLES ROCKSTARS </a:t>
            </a:r>
            <a:endParaRPr lang="en-GB" dirty="0"/>
          </a:p>
        </p:txBody>
      </p:sp>
      <p:sp>
        <p:nvSpPr>
          <p:cNvPr id="3" name="Content Placeholder 2"/>
          <p:cNvSpPr>
            <a:spLocks noGrp="1"/>
          </p:cNvSpPr>
          <p:nvPr>
            <p:ph idx="1"/>
          </p:nvPr>
        </p:nvSpPr>
        <p:spPr/>
        <p:txBody>
          <a:bodyPr>
            <a:normAutofit/>
          </a:bodyPr>
          <a:lstStyle/>
          <a:p>
            <a:r>
              <a:rPr lang="en-GB" sz="3600" dirty="0" smtClean="0">
                <a:latin typeface="Kinetic Letters" panose="00000500000000000000" pitchFamily="50" charset="0"/>
                <a:hlinkClick r:id="rId2"/>
              </a:rPr>
              <a:t>https</a:t>
            </a:r>
            <a:r>
              <a:rPr lang="en-GB" sz="3600" dirty="0">
                <a:latin typeface="Kinetic Letters" panose="00000500000000000000" pitchFamily="50" charset="0"/>
                <a:hlinkClick r:id="rId2"/>
              </a:rPr>
              <a:t>://</a:t>
            </a:r>
            <a:r>
              <a:rPr lang="en-GB" sz="3600" dirty="0" smtClean="0">
                <a:latin typeface="Kinetic Letters" panose="00000500000000000000" pitchFamily="50" charset="0"/>
                <a:hlinkClick r:id="rId2"/>
              </a:rPr>
              <a:t>ttrockstars.com/login</a:t>
            </a:r>
            <a:r>
              <a:rPr lang="en-GB" sz="3600" dirty="0" smtClean="0">
                <a:latin typeface="Kinetic Letters" panose="00000500000000000000" pitchFamily="50" charset="0"/>
              </a:rPr>
              <a:t> </a:t>
            </a:r>
          </a:p>
          <a:p>
            <a:r>
              <a:rPr lang="en-GB" sz="3600" dirty="0" smtClean="0">
                <a:latin typeface="Kinetic Letters" panose="00000500000000000000" pitchFamily="50" charset="0"/>
              </a:rPr>
              <a:t>At </a:t>
            </a:r>
            <a:r>
              <a:rPr lang="en-GB" sz="3600" dirty="0">
                <a:latin typeface="Kinetic Letters" panose="00000500000000000000" pitchFamily="50" charset="0"/>
              </a:rPr>
              <a:t>home and in-school learning platform </a:t>
            </a:r>
            <a:endParaRPr lang="en-GB" sz="3600" dirty="0" smtClean="0">
              <a:latin typeface="Kinetic Letters" panose="00000500000000000000" pitchFamily="50" charset="0"/>
            </a:endParaRPr>
          </a:p>
          <a:p>
            <a:r>
              <a:rPr lang="en-GB" sz="3600" dirty="0" smtClean="0">
                <a:latin typeface="Kinetic Letters" panose="00000500000000000000" pitchFamily="50" charset="0"/>
              </a:rPr>
              <a:t>Get </a:t>
            </a:r>
            <a:r>
              <a:rPr lang="en-GB" sz="3600" dirty="0">
                <a:latin typeface="Kinetic Letters" panose="00000500000000000000" pitchFamily="50" charset="0"/>
              </a:rPr>
              <a:t>your child to practise daily for 15 minutes</a:t>
            </a:r>
          </a:p>
          <a:p>
            <a:r>
              <a:rPr lang="en-GB" sz="3600" dirty="0">
                <a:latin typeface="Kinetic Letters" panose="00000500000000000000" pitchFamily="50" charset="0"/>
              </a:rPr>
              <a:t>Playing modes – </a:t>
            </a:r>
            <a:r>
              <a:rPr lang="en-GB" sz="3600" dirty="0" err="1">
                <a:latin typeface="Kinetic Letters" panose="00000500000000000000" pitchFamily="50" charset="0"/>
              </a:rPr>
              <a:t>soundcheck</a:t>
            </a:r>
            <a:r>
              <a:rPr lang="en-GB" sz="3600" dirty="0">
                <a:latin typeface="Kinetic Letters" panose="00000500000000000000" pitchFamily="50" charset="0"/>
              </a:rPr>
              <a:t> </a:t>
            </a:r>
            <a:r>
              <a:rPr lang="en-GB" sz="3600" dirty="0" smtClean="0">
                <a:latin typeface="Kinetic Letters" panose="00000500000000000000" pitchFamily="50" charset="0"/>
              </a:rPr>
              <a:t>is closest in likeness to the test. The children need to have learnt all the tables to </a:t>
            </a:r>
            <a:r>
              <a:rPr lang="en-GB" sz="3600" smtClean="0">
                <a:latin typeface="Kinetic Letters" panose="00000500000000000000" pitchFamily="50" charset="0"/>
              </a:rPr>
              <a:t>do this.</a:t>
            </a:r>
            <a:endParaRPr lang="en-GB" sz="3600" dirty="0">
              <a:latin typeface="Kinetic Letters" panose="00000500000000000000" pitchFamily="50" charset="0"/>
            </a:endParaRPr>
          </a:p>
        </p:txBody>
      </p:sp>
    </p:spTree>
    <p:extLst>
      <p:ext uri="{BB962C8B-B14F-4D97-AF65-F5344CB8AC3E}">
        <p14:creationId xmlns:p14="http://schemas.microsoft.com/office/powerpoint/2010/main" val="378004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Games</a:t>
            </a:r>
          </a:p>
        </p:txBody>
      </p:sp>
      <p:pic>
        <p:nvPicPr>
          <p:cNvPr id="4" name="Content Placeholder 3"/>
          <p:cNvPicPr>
            <a:picLocks noGrp="1" noChangeAspect="1"/>
          </p:cNvPicPr>
          <p:nvPr>
            <p:ph idx="1"/>
          </p:nvPr>
        </p:nvPicPr>
        <p:blipFill>
          <a:blip r:embed="rId2"/>
          <a:stretch>
            <a:fillRect/>
          </a:stretch>
        </p:blipFill>
        <p:spPr>
          <a:xfrm>
            <a:off x="3334530" y="365125"/>
            <a:ext cx="7466254" cy="6384792"/>
          </a:xfrm>
          <a:prstGeom prst="rect">
            <a:avLst/>
          </a:prstGeom>
        </p:spPr>
      </p:pic>
    </p:spTree>
    <p:extLst>
      <p:ext uri="{BB962C8B-B14F-4D97-AF65-F5344CB8AC3E}">
        <p14:creationId xmlns:p14="http://schemas.microsoft.com/office/powerpoint/2010/main" val="4164981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Beat the buzzer</a:t>
            </a:r>
          </a:p>
        </p:txBody>
      </p:sp>
      <p:sp>
        <p:nvSpPr>
          <p:cNvPr id="3" name="Content Placeholder 2"/>
          <p:cNvSpPr>
            <a:spLocks noGrp="1"/>
          </p:cNvSpPr>
          <p:nvPr>
            <p:ph idx="1"/>
          </p:nvPr>
        </p:nvSpPr>
        <p:spPr>
          <a:xfrm>
            <a:off x="838200" y="1472540"/>
            <a:ext cx="10515600" cy="4351338"/>
          </a:xfrm>
        </p:spPr>
        <p:txBody>
          <a:bodyPr>
            <a:noAutofit/>
          </a:bodyPr>
          <a:lstStyle/>
          <a:p>
            <a:pPr marL="0" indent="0">
              <a:buNone/>
            </a:pPr>
            <a:r>
              <a:rPr lang="en-GB" sz="3200" dirty="0">
                <a:latin typeface="Kinetic Letters" panose="00000500000000000000" pitchFamily="50" charset="0"/>
              </a:rPr>
              <a:t>Set your stopwatch to 10 seconds to start with then gradually reduce it to 5 seconds</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Ask for a multiplication fact – child can write it or say it – trying to beat the buzzer. </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How fast can you answer 10 correctly?</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Put the questions that are not answered correctly back in the pile – give the child the question cards that have been answered correctly . </a:t>
            </a:r>
            <a:r>
              <a:rPr lang="en-GB" sz="3200" dirty="0">
                <a:solidFill>
                  <a:srgbClr val="FF0000"/>
                </a:solidFill>
                <a:latin typeface="Kinetic Letters" panose="00000500000000000000" pitchFamily="50" charset="0"/>
              </a:rPr>
              <a:t>This helps them identify which facts need more learning and gives them repeated practice of those questions.</a:t>
            </a:r>
          </a:p>
        </p:txBody>
      </p:sp>
    </p:spTree>
    <p:extLst>
      <p:ext uri="{BB962C8B-B14F-4D97-AF65-F5344CB8AC3E}">
        <p14:creationId xmlns:p14="http://schemas.microsoft.com/office/powerpoint/2010/main" val="342620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Multiplication pass</a:t>
            </a:r>
          </a:p>
        </p:txBody>
      </p:sp>
      <p:sp>
        <p:nvSpPr>
          <p:cNvPr id="3" name="Content Placeholder 2"/>
          <p:cNvSpPr>
            <a:spLocks noGrp="1"/>
          </p:cNvSpPr>
          <p:nvPr>
            <p:ph idx="1"/>
          </p:nvPr>
        </p:nvSpPr>
        <p:spPr/>
        <p:txBody>
          <a:bodyPr>
            <a:normAutofit/>
          </a:bodyPr>
          <a:lstStyle/>
          <a:p>
            <a:pPr marL="0" indent="0">
              <a:buNone/>
            </a:pPr>
            <a:r>
              <a:rPr lang="en-GB" sz="3200" dirty="0">
                <a:latin typeface="Kinetic Letters" panose="00000500000000000000" pitchFamily="50" charset="0"/>
              </a:rPr>
              <a:t>Active learning:</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With a beach ball – or any ball – take it in turns to pass back and forth. Every time you or the child catches the ball, say the next multiple of the times table you are focusing on.</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You could extend this to be mixed multiples where the person who passes the ball, calls a question as they throw the ball!</a:t>
            </a:r>
          </a:p>
          <a:p>
            <a:pPr marL="0" indent="0">
              <a:buNone/>
            </a:pPr>
            <a:endParaRPr lang="en-GB" sz="3200" dirty="0">
              <a:latin typeface="Kinetic Letters" panose="00000500000000000000" pitchFamily="50" charset="0"/>
            </a:endParaRPr>
          </a:p>
        </p:txBody>
      </p:sp>
    </p:spTree>
    <p:extLst>
      <p:ext uri="{BB962C8B-B14F-4D97-AF65-F5344CB8AC3E}">
        <p14:creationId xmlns:p14="http://schemas.microsoft.com/office/powerpoint/2010/main" val="34178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Multiplication treasure hunt</a:t>
            </a:r>
          </a:p>
        </p:txBody>
      </p:sp>
      <p:sp>
        <p:nvSpPr>
          <p:cNvPr id="3" name="Content Placeholder 2"/>
          <p:cNvSpPr>
            <a:spLocks noGrp="1"/>
          </p:cNvSpPr>
          <p:nvPr>
            <p:ph idx="1"/>
          </p:nvPr>
        </p:nvSpPr>
        <p:spPr/>
        <p:txBody>
          <a:bodyPr>
            <a:normAutofit/>
          </a:bodyPr>
          <a:lstStyle/>
          <a:p>
            <a:r>
              <a:rPr lang="en-GB" sz="3600" dirty="0">
                <a:latin typeface="Kinetic Letters" panose="00000500000000000000" pitchFamily="50" charset="0"/>
              </a:rPr>
              <a:t>Place times table questions around the room/house to find and solve </a:t>
            </a:r>
          </a:p>
          <a:p>
            <a:endParaRPr lang="en-GB" sz="3600" dirty="0">
              <a:latin typeface="Kinetic Letters" panose="00000500000000000000" pitchFamily="50" charset="0"/>
            </a:endParaRPr>
          </a:p>
          <a:p>
            <a:r>
              <a:rPr lang="en-GB" sz="3600" dirty="0">
                <a:latin typeface="Kinetic Letters" panose="00000500000000000000" pitchFamily="50" charset="0"/>
              </a:rPr>
              <a:t>When they get a correct answer, they look for the answer card to find the next question</a:t>
            </a:r>
          </a:p>
          <a:p>
            <a:endParaRPr lang="en-GB" sz="3600" dirty="0">
              <a:latin typeface="Kinetic Letters" panose="00000500000000000000" pitchFamily="50" charset="0"/>
            </a:endParaRPr>
          </a:p>
          <a:p>
            <a:r>
              <a:rPr lang="en-GB" sz="3600" dirty="0">
                <a:latin typeface="Kinetic Letters" panose="00000500000000000000" pitchFamily="50" charset="0"/>
              </a:rPr>
              <a:t>All the answers could loop back some sort of a reward</a:t>
            </a:r>
          </a:p>
        </p:txBody>
      </p:sp>
    </p:spTree>
    <p:extLst>
      <p:ext uri="{BB962C8B-B14F-4D97-AF65-F5344CB8AC3E}">
        <p14:creationId xmlns:p14="http://schemas.microsoft.com/office/powerpoint/2010/main" val="328318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u="sng" dirty="0">
                <a:latin typeface="Kinetic Letters" panose="00000500000000000000" pitchFamily="50" charset="0"/>
              </a:rPr>
              <a:t>National Curriculum</a:t>
            </a:r>
          </a:p>
        </p:txBody>
      </p:sp>
      <p:sp>
        <p:nvSpPr>
          <p:cNvPr id="3" name="Content Placeholder 2"/>
          <p:cNvSpPr>
            <a:spLocks noGrp="1"/>
          </p:cNvSpPr>
          <p:nvPr>
            <p:ph idx="1"/>
          </p:nvPr>
        </p:nvSpPr>
        <p:spPr>
          <a:xfrm>
            <a:off x="1" y="1509742"/>
            <a:ext cx="12192000" cy="4351338"/>
          </a:xfrm>
        </p:spPr>
        <p:txBody>
          <a:bodyPr>
            <a:normAutofit lnSpcReduction="10000"/>
          </a:bodyPr>
          <a:lstStyle/>
          <a:p>
            <a:pPr marL="0" indent="0" algn="just">
              <a:buNone/>
            </a:pPr>
            <a:r>
              <a:rPr lang="en-GB" sz="4400" dirty="0">
                <a:latin typeface="Kinetic Letters" panose="00000500000000000000" pitchFamily="50" charset="0"/>
              </a:rPr>
              <a:t>The Year 4 programme of study for mathematics states, ‘pupils should be taught to recall multiplication and division facts for multiplication tables up to 12 × 12’. </a:t>
            </a:r>
          </a:p>
          <a:p>
            <a:pPr marL="0" indent="0" algn="just">
              <a:buNone/>
            </a:pPr>
            <a:endParaRPr lang="en-GB" sz="4400" dirty="0">
              <a:latin typeface="Kinetic Letters" panose="00000500000000000000" pitchFamily="50" charset="0"/>
            </a:endParaRPr>
          </a:p>
          <a:p>
            <a:pPr marL="0" indent="0" algn="just">
              <a:buNone/>
            </a:pPr>
            <a:r>
              <a:rPr lang="en-GB" sz="4400" dirty="0">
                <a:latin typeface="Kinetic Letters" panose="00000500000000000000" pitchFamily="50" charset="0"/>
              </a:rPr>
              <a:t>The Multiplication Tables Check has been introduced to ensure that children do know their tables. The MTC will only test them on their multiplication facts. </a:t>
            </a:r>
          </a:p>
          <a:p>
            <a:pPr marL="0" indent="0" algn="just">
              <a:buNone/>
            </a:pPr>
            <a:endParaRPr lang="en-GB" sz="3200" dirty="0">
              <a:latin typeface="Kinetic Letters" panose="00000500000000000000" pitchFamily="50" charset="0"/>
            </a:endParaRPr>
          </a:p>
          <a:p>
            <a:pPr marL="0" indent="0" algn="just">
              <a:buNone/>
            </a:pPr>
            <a:endParaRPr lang="en-GB" sz="3200" dirty="0">
              <a:latin typeface="Kinetic Letters" panose="00000500000000000000" pitchFamily="50" charset="0"/>
            </a:endParaRPr>
          </a:p>
          <a:p>
            <a:pPr marL="0" indent="0" algn="just">
              <a:buNone/>
            </a:pPr>
            <a:endParaRPr lang="en-GB" sz="3200" dirty="0">
              <a:latin typeface="Kinetic Letters" panose="00000500000000000000" pitchFamily="50" charset="0"/>
            </a:endParaRPr>
          </a:p>
          <a:p>
            <a:pPr marL="0" indent="0" algn="just">
              <a:buNone/>
            </a:pPr>
            <a:endParaRPr lang="en-GB" sz="3200" dirty="0">
              <a:latin typeface="Kinetic Letters" panose="00000500000000000000" pitchFamily="50" charset="0"/>
            </a:endParaRPr>
          </a:p>
        </p:txBody>
      </p:sp>
    </p:spTree>
    <p:extLst>
      <p:ext uri="{BB962C8B-B14F-4D97-AF65-F5344CB8AC3E}">
        <p14:creationId xmlns:p14="http://schemas.microsoft.com/office/powerpoint/2010/main" val="314482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Pairs</a:t>
            </a:r>
          </a:p>
        </p:txBody>
      </p:sp>
      <p:sp>
        <p:nvSpPr>
          <p:cNvPr id="3" name="Content Placeholder 2"/>
          <p:cNvSpPr>
            <a:spLocks noGrp="1"/>
          </p:cNvSpPr>
          <p:nvPr>
            <p:ph idx="1"/>
          </p:nvPr>
        </p:nvSpPr>
        <p:spPr>
          <a:xfrm>
            <a:off x="729558" y="1517807"/>
            <a:ext cx="10515600" cy="4351338"/>
          </a:xfrm>
        </p:spPr>
        <p:txBody>
          <a:bodyPr>
            <a:noAutofit/>
          </a:bodyPr>
          <a:lstStyle/>
          <a:p>
            <a:r>
              <a:rPr lang="en-GB" sz="3600" dirty="0">
                <a:latin typeface="Kinetic Letters" panose="00000500000000000000" pitchFamily="50" charset="0"/>
              </a:rPr>
              <a:t>Place the question cards on side and the answer cards on the other. </a:t>
            </a:r>
          </a:p>
          <a:p>
            <a:endParaRPr lang="en-GB" sz="3600" dirty="0">
              <a:latin typeface="Kinetic Letters" panose="00000500000000000000" pitchFamily="50" charset="0"/>
            </a:endParaRPr>
          </a:p>
          <a:p>
            <a:r>
              <a:rPr lang="en-GB" sz="3600" dirty="0">
                <a:latin typeface="Kinetic Letters" panose="00000500000000000000" pitchFamily="50" charset="0"/>
              </a:rPr>
              <a:t>Reveal one of each card to try and match them.</a:t>
            </a:r>
          </a:p>
          <a:p>
            <a:endParaRPr lang="en-GB" sz="3600" dirty="0">
              <a:latin typeface="Kinetic Letters" panose="00000500000000000000" pitchFamily="50" charset="0"/>
            </a:endParaRPr>
          </a:p>
          <a:p>
            <a:r>
              <a:rPr lang="en-GB" sz="3600" dirty="0">
                <a:latin typeface="Kinetic Letters" panose="00000500000000000000" pitchFamily="50" charset="0"/>
              </a:rPr>
              <a:t>This can be played as a turn taking activity  - trying to remember what each other has turned over. Who wins the most pairs?</a:t>
            </a:r>
          </a:p>
          <a:p>
            <a:r>
              <a:rPr lang="en-GB" sz="3600" dirty="0">
                <a:latin typeface="Kinetic Letters" panose="00000500000000000000" pitchFamily="50" charset="0"/>
              </a:rPr>
              <a:t>This can also be played individually, against the clock. How fast can they match all the pairs?</a:t>
            </a:r>
          </a:p>
        </p:txBody>
      </p:sp>
    </p:spTree>
    <p:extLst>
      <p:ext uri="{BB962C8B-B14F-4D97-AF65-F5344CB8AC3E}">
        <p14:creationId xmlns:p14="http://schemas.microsoft.com/office/powerpoint/2010/main" val="337269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Snap</a:t>
            </a:r>
          </a:p>
        </p:txBody>
      </p:sp>
      <p:sp>
        <p:nvSpPr>
          <p:cNvPr id="3" name="Content Placeholder 2"/>
          <p:cNvSpPr>
            <a:spLocks noGrp="1"/>
          </p:cNvSpPr>
          <p:nvPr>
            <p:ph idx="1"/>
          </p:nvPr>
        </p:nvSpPr>
        <p:spPr>
          <a:xfrm>
            <a:off x="838200" y="1572128"/>
            <a:ext cx="10515600" cy="4351338"/>
          </a:xfrm>
        </p:spPr>
        <p:txBody>
          <a:bodyPr>
            <a:noAutofit/>
          </a:bodyPr>
          <a:lstStyle/>
          <a:p>
            <a:pPr marL="0" indent="0">
              <a:buNone/>
            </a:pPr>
            <a:r>
              <a:rPr lang="en-GB" sz="3200" dirty="0">
                <a:latin typeface="Kinetic Letters" panose="00000500000000000000" pitchFamily="50" charset="0"/>
              </a:rPr>
              <a:t>For this to work, you would need multiple copies of the questions and answers in each pack.</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One person holds the question cards, the other the answer cards</a:t>
            </a:r>
          </a:p>
          <a:p>
            <a:pPr marL="0" indent="0">
              <a:buNone/>
            </a:pPr>
            <a:endParaRPr lang="en-GB" sz="3200" dirty="0">
              <a:latin typeface="Kinetic Letters" panose="00000500000000000000" pitchFamily="50" charset="0"/>
            </a:endParaRPr>
          </a:p>
          <a:p>
            <a:pPr marL="0" indent="0">
              <a:buNone/>
            </a:pPr>
            <a:r>
              <a:rPr lang="en-GB" sz="3200" dirty="0">
                <a:latin typeface="Kinetic Letters" panose="00000500000000000000" pitchFamily="50" charset="0"/>
              </a:rPr>
              <a:t>Place one of each down next to each other. Take it in turns to put a question or answer card down</a:t>
            </a:r>
          </a:p>
          <a:p>
            <a:pPr marL="0" indent="0">
              <a:buNone/>
            </a:pPr>
            <a:r>
              <a:rPr lang="en-GB" sz="3200" dirty="0">
                <a:latin typeface="Kinetic Letters" panose="00000500000000000000" pitchFamily="50" charset="0"/>
              </a:rPr>
              <a:t>Shout ‘snap’ if they make the correct number equation!</a:t>
            </a:r>
          </a:p>
          <a:p>
            <a:pPr marL="0" indent="0">
              <a:buNone/>
            </a:pPr>
            <a:r>
              <a:rPr lang="en-GB" sz="3200" dirty="0">
                <a:latin typeface="Kinetic Letters" panose="00000500000000000000" pitchFamily="50" charset="0"/>
              </a:rPr>
              <a:t>The winner for that round takes the matching pair and play continues</a:t>
            </a:r>
          </a:p>
        </p:txBody>
      </p:sp>
    </p:spTree>
    <p:extLst>
      <p:ext uri="{BB962C8B-B14F-4D97-AF65-F5344CB8AC3E}">
        <p14:creationId xmlns:p14="http://schemas.microsoft.com/office/powerpoint/2010/main" val="302600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Tables (sweetie) pong </a:t>
            </a:r>
          </a:p>
        </p:txBody>
      </p:sp>
      <p:sp>
        <p:nvSpPr>
          <p:cNvPr id="3" name="Content Placeholder 2"/>
          <p:cNvSpPr>
            <a:spLocks noGrp="1"/>
          </p:cNvSpPr>
          <p:nvPr>
            <p:ph idx="1"/>
          </p:nvPr>
        </p:nvSpPr>
        <p:spPr>
          <a:xfrm>
            <a:off x="611863" y="1608342"/>
            <a:ext cx="10515600" cy="4351338"/>
          </a:xfrm>
        </p:spPr>
        <p:txBody>
          <a:bodyPr>
            <a:noAutofit/>
          </a:bodyPr>
          <a:lstStyle/>
          <a:p>
            <a:r>
              <a:rPr lang="en-GB" sz="3200" dirty="0">
                <a:latin typeface="Kinetic Letters" panose="00000500000000000000" pitchFamily="50" charset="0"/>
              </a:rPr>
              <a:t>Set up three cups in a row</a:t>
            </a:r>
          </a:p>
          <a:p>
            <a:endParaRPr lang="en-GB" sz="3200" dirty="0">
              <a:latin typeface="Kinetic Letters" panose="00000500000000000000" pitchFamily="50" charset="0"/>
            </a:endParaRPr>
          </a:p>
          <a:p>
            <a:r>
              <a:rPr lang="en-GB" sz="3200" dirty="0">
                <a:latin typeface="Kinetic Letters" panose="00000500000000000000" pitchFamily="50" charset="0"/>
              </a:rPr>
              <a:t>With three ping pong balls try to bounce them to land in the cups.</a:t>
            </a:r>
          </a:p>
          <a:p>
            <a:endParaRPr lang="en-GB" sz="3200" dirty="0">
              <a:latin typeface="Kinetic Letters" panose="00000500000000000000" pitchFamily="50" charset="0"/>
            </a:endParaRPr>
          </a:p>
          <a:p>
            <a:r>
              <a:rPr lang="en-GB" sz="3200" dirty="0">
                <a:latin typeface="Kinetic Letters" panose="00000500000000000000" pitchFamily="50" charset="0"/>
              </a:rPr>
              <a:t>As they are trying to get the ping pong balls in the cups they have to say the times tables they are practicing repeatedly – they can only stop when a ball goes into a cup</a:t>
            </a:r>
          </a:p>
          <a:p>
            <a:endParaRPr lang="en-GB" sz="3200" dirty="0">
              <a:latin typeface="Kinetic Letters" panose="00000500000000000000" pitchFamily="50" charset="0"/>
            </a:endParaRPr>
          </a:p>
          <a:p>
            <a:r>
              <a:rPr lang="en-GB" sz="3200" dirty="0">
                <a:latin typeface="Kinetic Letters" panose="00000500000000000000" pitchFamily="50" charset="0"/>
              </a:rPr>
              <a:t>When we play, we play sweetie pong so you get a reward at the bottom of the cup – 1, 2 or 3 sweets, depending on the distance away from them</a:t>
            </a:r>
          </a:p>
        </p:txBody>
      </p:sp>
    </p:spTree>
    <p:extLst>
      <p:ext uri="{BB962C8B-B14F-4D97-AF65-F5344CB8AC3E}">
        <p14:creationId xmlns:p14="http://schemas.microsoft.com/office/powerpoint/2010/main" val="300278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1921"/>
          </a:xfrm>
        </p:spPr>
        <p:txBody>
          <a:bodyPr>
            <a:normAutofit/>
          </a:bodyPr>
          <a:lstStyle/>
          <a:p>
            <a:r>
              <a:rPr lang="en-GB" sz="4800" b="1" u="sng" dirty="0">
                <a:latin typeface="Kinetic Letters" panose="00000500000000000000" pitchFamily="50" charset="0"/>
              </a:rPr>
              <a:t>Mystery picture – colour and learn</a:t>
            </a:r>
          </a:p>
        </p:txBody>
      </p:sp>
      <p:pic>
        <p:nvPicPr>
          <p:cNvPr id="4" name="Content Placeholder 3"/>
          <p:cNvPicPr>
            <a:picLocks noGrp="1" noChangeAspect="1"/>
          </p:cNvPicPr>
          <p:nvPr>
            <p:ph idx="1"/>
          </p:nvPr>
        </p:nvPicPr>
        <p:blipFill>
          <a:blip r:embed="rId2"/>
          <a:stretch>
            <a:fillRect/>
          </a:stretch>
        </p:blipFill>
        <p:spPr>
          <a:xfrm>
            <a:off x="1005194" y="1187046"/>
            <a:ext cx="5182354" cy="5670954"/>
          </a:xfrm>
          <a:prstGeom prst="rect">
            <a:avLst/>
          </a:prstGeom>
        </p:spPr>
      </p:pic>
      <p:pic>
        <p:nvPicPr>
          <p:cNvPr id="5" name="Picture 4"/>
          <p:cNvPicPr>
            <a:picLocks noChangeAspect="1"/>
          </p:cNvPicPr>
          <p:nvPr/>
        </p:nvPicPr>
        <p:blipFill>
          <a:blip r:embed="rId3"/>
          <a:stretch>
            <a:fillRect/>
          </a:stretch>
        </p:blipFill>
        <p:spPr>
          <a:xfrm>
            <a:off x="6187548" y="2516863"/>
            <a:ext cx="5761517" cy="3823864"/>
          </a:xfrm>
          <a:prstGeom prst="rect">
            <a:avLst/>
          </a:prstGeom>
        </p:spPr>
      </p:pic>
    </p:spTree>
    <p:extLst>
      <p:ext uri="{BB962C8B-B14F-4D97-AF65-F5344CB8AC3E}">
        <p14:creationId xmlns:p14="http://schemas.microsoft.com/office/powerpoint/2010/main" val="328755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61487" y="196003"/>
            <a:ext cx="5152073" cy="6642045"/>
          </a:xfrm>
          <a:prstGeom prst="rect">
            <a:avLst/>
          </a:prstGeom>
        </p:spPr>
      </p:pic>
      <p:pic>
        <p:nvPicPr>
          <p:cNvPr id="5" name="Picture 4"/>
          <p:cNvPicPr>
            <a:picLocks noChangeAspect="1"/>
          </p:cNvPicPr>
          <p:nvPr/>
        </p:nvPicPr>
        <p:blipFill>
          <a:blip r:embed="rId3"/>
          <a:stretch>
            <a:fillRect/>
          </a:stretch>
        </p:blipFill>
        <p:spPr>
          <a:xfrm>
            <a:off x="6135045" y="196003"/>
            <a:ext cx="5218755" cy="6622420"/>
          </a:xfrm>
          <a:prstGeom prst="rect">
            <a:avLst/>
          </a:prstGeom>
        </p:spPr>
      </p:pic>
    </p:spTree>
    <p:extLst>
      <p:ext uri="{BB962C8B-B14F-4D97-AF65-F5344CB8AC3E}">
        <p14:creationId xmlns:p14="http://schemas.microsoft.com/office/powerpoint/2010/main" val="412500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Times tables fortune tellers</a:t>
            </a:r>
          </a:p>
        </p:txBody>
      </p:sp>
      <p:pic>
        <p:nvPicPr>
          <p:cNvPr id="4" name="Content Placeholder 3"/>
          <p:cNvPicPr>
            <a:picLocks noGrp="1" noChangeAspect="1"/>
          </p:cNvPicPr>
          <p:nvPr>
            <p:ph idx="1"/>
          </p:nvPr>
        </p:nvPicPr>
        <p:blipFill>
          <a:blip r:embed="rId2"/>
          <a:stretch>
            <a:fillRect/>
          </a:stretch>
        </p:blipFill>
        <p:spPr>
          <a:xfrm>
            <a:off x="4765801" y="2013869"/>
            <a:ext cx="6191250" cy="3848100"/>
          </a:xfrm>
          <a:prstGeom prst="rect">
            <a:avLst/>
          </a:prstGeom>
        </p:spPr>
      </p:pic>
      <p:sp>
        <p:nvSpPr>
          <p:cNvPr id="5" name="TextBox 4"/>
          <p:cNvSpPr txBox="1"/>
          <p:nvPr/>
        </p:nvSpPr>
        <p:spPr>
          <a:xfrm>
            <a:off x="715224" y="2018923"/>
            <a:ext cx="3467477" cy="4524315"/>
          </a:xfrm>
          <a:prstGeom prst="rect">
            <a:avLst/>
          </a:prstGeom>
          <a:noFill/>
        </p:spPr>
        <p:txBody>
          <a:bodyPr wrap="square" rtlCol="0">
            <a:spAutoFit/>
          </a:bodyPr>
          <a:lstStyle/>
          <a:p>
            <a:r>
              <a:rPr lang="en-GB" sz="3200" dirty="0">
                <a:latin typeface="Kinetic Letters" panose="00000500000000000000" pitchFamily="50" charset="0"/>
              </a:rPr>
              <a:t>Create the fortune tellers to have the multiplication equations they find hardest to remember in</a:t>
            </a:r>
          </a:p>
          <a:p>
            <a:endParaRPr lang="en-GB" sz="3200" dirty="0">
              <a:latin typeface="Kinetic Letters" panose="00000500000000000000" pitchFamily="50" charset="0"/>
            </a:endParaRPr>
          </a:p>
          <a:p>
            <a:r>
              <a:rPr lang="en-GB" sz="3200" dirty="0">
                <a:latin typeface="Kinetic Letters" panose="00000500000000000000" pitchFamily="50" charset="0"/>
              </a:rPr>
              <a:t>Or</a:t>
            </a:r>
          </a:p>
          <a:p>
            <a:endParaRPr lang="en-GB" sz="3200" dirty="0">
              <a:latin typeface="Kinetic Letters" panose="00000500000000000000" pitchFamily="50" charset="0"/>
            </a:endParaRPr>
          </a:p>
          <a:p>
            <a:r>
              <a:rPr lang="en-GB" sz="3200" dirty="0">
                <a:latin typeface="Kinetic Letters" panose="00000500000000000000" pitchFamily="50" charset="0"/>
              </a:rPr>
              <a:t>Create one for each times table</a:t>
            </a:r>
          </a:p>
        </p:txBody>
      </p:sp>
    </p:spTree>
    <p:extLst>
      <p:ext uri="{BB962C8B-B14F-4D97-AF65-F5344CB8AC3E}">
        <p14:creationId xmlns:p14="http://schemas.microsoft.com/office/powerpoint/2010/main" val="44624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Kinetic Letters" panose="00000500000000000000" pitchFamily="50" charset="0"/>
              </a:rPr>
              <a:t>Games to adapt and have fun with</a:t>
            </a:r>
            <a:endParaRPr lang="en-GB" u="sng" dirty="0">
              <a:latin typeface="Kinetic Letters" panose="00000500000000000000" pitchFamily="50" charset="0"/>
            </a:endParaRPr>
          </a:p>
        </p:txBody>
      </p:sp>
      <p:sp>
        <p:nvSpPr>
          <p:cNvPr id="3" name="Content Placeholder 2"/>
          <p:cNvSpPr>
            <a:spLocks noGrp="1"/>
          </p:cNvSpPr>
          <p:nvPr>
            <p:ph idx="1"/>
          </p:nvPr>
        </p:nvSpPr>
        <p:spPr/>
        <p:txBody>
          <a:bodyPr>
            <a:normAutofit/>
          </a:bodyPr>
          <a:lstStyle/>
          <a:p>
            <a:r>
              <a:rPr lang="en-GB" sz="4400" dirty="0" smtClean="0">
                <a:latin typeface="Kinetic Letters" panose="00000500000000000000" pitchFamily="50" charset="0"/>
              </a:rPr>
              <a:t>Dominoes</a:t>
            </a:r>
          </a:p>
          <a:p>
            <a:r>
              <a:rPr lang="en-GB" sz="4400" dirty="0" smtClean="0">
                <a:latin typeface="Kinetic Letters" panose="00000500000000000000" pitchFamily="50" charset="0"/>
              </a:rPr>
              <a:t>Ludo</a:t>
            </a:r>
          </a:p>
          <a:p>
            <a:r>
              <a:rPr lang="en-GB" sz="4400" dirty="0" smtClean="0">
                <a:latin typeface="Kinetic Letters" panose="00000500000000000000" pitchFamily="50" charset="0"/>
              </a:rPr>
              <a:t>Bingo</a:t>
            </a:r>
          </a:p>
          <a:p>
            <a:r>
              <a:rPr lang="en-GB" sz="4400" dirty="0" smtClean="0">
                <a:latin typeface="Kinetic Letters" panose="00000500000000000000" pitchFamily="50" charset="0"/>
              </a:rPr>
              <a:t>Frustration</a:t>
            </a:r>
          </a:p>
          <a:p>
            <a:r>
              <a:rPr lang="en-GB" sz="4400" dirty="0" smtClean="0">
                <a:latin typeface="Kinetic Letters" panose="00000500000000000000" pitchFamily="50" charset="0"/>
              </a:rPr>
              <a:t>Snakes and ladders</a:t>
            </a:r>
            <a:endParaRPr lang="en-GB" sz="4400" dirty="0">
              <a:latin typeface="Kinetic Letters" panose="00000500000000000000" pitchFamily="50" charset="0"/>
            </a:endParaRPr>
          </a:p>
        </p:txBody>
      </p:sp>
    </p:spTree>
    <p:extLst>
      <p:ext uri="{BB962C8B-B14F-4D97-AF65-F5344CB8AC3E}">
        <p14:creationId xmlns:p14="http://schemas.microsoft.com/office/powerpoint/2010/main" val="157380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Kinetic Letters" panose="00000500000000000000" pitchFamily="50" charset="0"/>
              </a:rPr>
              <a:t>Times tables grids</a:t>
            </a:r>
          </a:p>
        </p:txBody>
      </p:sp>
      <p:sp>
        <p:nvSpPr>
          <p:cNvPr id="3" name="Content Placeholder 2"/>
          <p:cNvSpPr>
            <a:spLocks noGrp="1"/>
          </p:cNvSpPr>
          <p:nvPr>
            <p:ph idx="1"/>
          </p:nvPr>
        </p:nvSpPr>
        <p:spPr>
          <a:xfrm>
            <a:off x="838200" y="1825625"/>
            <a:ext cx="10515600" cy="4701924"/>
          </a:xfrm>
        </p:spPr>
        <p:txBody>
          <a:bodyPr>
            <a:normAutofit fontScale="92500" lnSpcReduction="20000"/>
          </a:bodyPr>
          <a:lstStyle/>
          <a:p>
            <a:r>
              <a:rPr lang="en-GB" dirty="0">
                <a:latin typeface="Kinetic Letters" panose="00000500000000000000" pitchFamily="50" charset="0"/>
              </a:rPr>
              <a:t>Daily practice  </a:t>
            </a:r>
          </a:p>
          <a:p>
            <a:endParaRPr lang="en-GB" dirty="0">
              <a:latin typeface="Kinetic Letters" panose="00000500000000000000" pitchFamily="50" charset="0"/>
            </a:endParaRPr>
          </a:p>
          <a:p>
            <a:r>
              <a:rPr lang="en-GB" dirty="0">
                <a:latin typeface="Kinetic Letters" panose="00000500000000000000" pitchFamily="50" charset="0"/>
              </a:rPr>
              <a:t>Allow a time limit- how many can they answer? Maybe use a song as the timer – how many can they answer whilst listening to….</a:t>
            </a:r>
          </a:p>
          <a:p>
            <a:endParaRPr lang="en-GB" dirty="0">
              <a:latin typeface="Kinetic Letters" panose="00000500000000000000" pitchFamily="50" charset="0"/>
            </a:endParaRPr>
          </a:p>
          <a:p>
            <a:r>
              <a:rPr lang="en-GB" dirty="0">
                <a:latin typeface="Kinetic Letters" panose="00000500000000000000" pitchFamily="50" charset="0"/>
              </a:rPr>
              <a:t>Set rules so they complete them in order – not avoiding the tricky ones!</a:t>
            </a:r>
          </a:p>
          <a:p>
            <a:endParaRPr lang="en-GB" dirty="0">
              <a:latin typeface="Kinetic Letters" panose="00000500000000000000" pitchFamily="50" charset="0"/>
            </a:endParaRPr>
          </a:p>
          <a:p>
            <a:r>
              <a:rPr lang="en-GB" dirty="0">
                <a:latin typeface="Kinetic Letters" panose="00000500000000000000" pitchFamily="50" charset="0"/>
              </a:rPr>
              <a:t>Free printable resource – grids in order and random orders – there are more on this website:</a:t>
            </a:r>
          </a:p>
          <a:p>
            <a:r>
              <a:rPr lang="en-GB" dirty="0">
                <a:latin typeface="Kinetic Letters" panose="00000500000000000000" pitchFamily="50" charset="0"/>
                <a:hlinkClick r:id="rId2"/>
              </a:rPr>
              <a:t>https://www.math-salamanders.com/image-files/multiplication-times-table-chart-to-12x12-blank.gif</a:t>
            </a:r>
            <a:r>
              <a:rPr lang="en-GB" dirty="0">
                <a:latin typeface="Kinetic Letters" panose="00000500000000000000" pitchFamily="50" charset="0"/>
              </a:rPr>
              <a:t> </a:t>
            </a:r>
          </a:p>
          <a:p>
            <a:r>
              <a:rPr lang="en-GB" dirty="0">
                <a:latin typeface="Kinetic Letters" panose="00000500000000000000" pitchFamily="50" charset="0"/>
              </a:rPr>
              <a:t> </a:t>
            </a:r>
            <a:r>
              <a:rPr lang="en-GB" dirty="0">
                <a:latin typeface="Kinetic Letters" panose="00000500000000000000" pitchFamily="50" charset="0"/>
                <a:hlinkClick r:id="rId3"/>
              </a:rPr>
              <a:t>https://www.math-salamanders.com/image-files/blank-multiplication-charts-to-12x12-2.gif</a:t>
            </a:r>
            <a:r>
              <a:rPr lang="en-GB" dirty="0">
                <a:latin typeface="Kinetic Letters" panose="00000500000000000000" pitchFamily="50" charset="0"/>
              </a:rPr>
              <a:t> </a:t>
            </a:r>
          </a:p>
          <a:p>
            <a:r>
              <a:rPr lang="en-GB" dirty="0">
                <a:latin typeface="Kinetic Letters" panose="00000500000000000000" pitchFamily="50" charset="0"/>
                <a:hlinkClick r:id="rId4"/>
              </a:rPr>
              <a:t>https://www.math-salamanders.com/image-files/blank-multiplication-chart-to-12x12-3.gif</a:t>
            </a:r>
            <a:r>
              <a:rPr lang="en-GB" dirty="0">
                <a:latin typeface="Kinetic Letters" panose="00000500000000000000" pitchFamily="50" charset="0"/>
              </a:rPr>
              <a:t> </a:t>
            </a:r>
          </a:p>
          <a:p>
            <a:endParaRPr lang="en-GB" dirty="0"/>
          </a:p>
          <a:p>
            <a:endParaRPr lang="en-GB" dirty="0"/>
          </a:p>
        </p:txBody>
      </p:sp>
    </p:spTree>
    <p:extLst>
      <p:ext uri="{BB962C8B-B14F-4D97-AF65-F5344CB8AC3E}">
        <p14:creationId xmlns:p14="http://schemas.microsoft.com/office/powerpoint/2010/main" val="159358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Kinetic Letters" panose="00000500000000000000" pitchFamily="50" charset="0"/>
              </a:rPr>
              <a:t>Songs</a:t>
            </a:r>
          </a:p>
        </p:txBody>
      </p:sp>
      <p:sp>
        <p:nvSpPr>
          <p:cNvPr id="3" name="Content Placeholder 2"/>
          <p:cNvSpPr>
            <a:spLocks noGrp="1"/>
          </p:cNvSpPr>
          <p:nvPr>
            <p:ph idx="1"/>
          </p:nvPr>
        </p:nvSpPr>
        <p:spPr>
          <a:xfrm>
            <a:off x="838200" y="1376127"/>
            <a:ext cx="10515600" cy="5305330"/>
          </a:xfrm>
        </p:spPr>
        <p:txBody>
          <a:bodyPr>
            <a:normAutofit fontScale="92500" lnSpcReduction="10000"/>
          </a:bodyPr>
          <a:lstStyle/>
          <a:p>
            <a:pPr marL="0" indent="0">
              <a:buNone/>
            </a:pPr>
            <a:r>
              <a:rPr lang="en-GB" dirty="0" err="1">
                <a:latin typeface="Kinetic Letters" panose="00000500000000000000" pitchFamily="50" charset="0"/>
              </a:rPr>
              <a:t>Numberock</a:t>
            </a:r>
            <a:r>
              <a:rPr lang="en-GB" dirty="0">
                <a:latin typeface="Kinetic Letters" panose="00000500000000000000" pitchFamily="50" charset="0"/>
              </a:rPr>
              <a:t> website (</a:t>
            </a:r>
            <a:r>
              <a:rPr lang="en-GB" dirty="0">
                <a:latin typeface="Kinetic Letters" panose="00000500000000000000" pitchFamily="50" charset="0"/>
                <a:hlinkClick r:id="rId2"/>
              </a:rPr>
              <a:t>https://numberock.com/</a:t>
            </a:r>
            <a:r>
              <a:rPr lang="en-GB" dirty="0">
                <a:latin typeface="Kinetic Letters" panose="00000500000000000000" pitchFamily="50" charset="0"/>
              </a:rPr>
              <a:t> ), </a:t>
            </a:r>
            <a:r>
              <a:rPr lang="en-GB" dirty="0" err="1">
                <a:latin typeface="Kinetic Letters" panose="00000500000000000000" pitchFamily="50" charset="0"/>
              </a:rPr>
              <a:t>numberjacks</a:t>
            </a:r>
            <a:r>
              <a:rPr lang="en-GB" dirty="0">
                <a:latin typeface="Kinetic Letters" panose="00000500000000000000" pitchFamily="50" charset="0"/>
              </a:rPr>
              <a:t> or through </a:t>
            </a:r>
            <a:r>
              <a:rPr lang="en-GB" dirty="0" err="1">
                <a:latin typeface="Kinetic Letters" panose="00000500000000000000" pitchFamily="50" charset="0"/>
              </a:rPr>
              <a:t>youtube</a:t>
            </a:r>
            <a:r>
              <a:rPr lang="en-GB" dirty="0">
                <a:latin typeface="Kinetic Letters" panose="00000500000000000000" pitchFamily="50" charset="0"/>
              </a:rPr>
              <a:t> – Percy Parker songs are fun! </a:t>
            </a:r>
          </a:p>
          <a:p>
            <a:r>
              <a:rPr lang="en-GB" dirty="0">
                <a:latin typeface="Kinetic Letters" panose="00000500000000000000" pitchFamily="50" charset="0"/>
              </a:rPr>
              <a:t>X2 </a:t>
            </a:r>
            <a:r>
              <a:rPr lang="en-GB" dirty="0">
                <a:latin typeface="Kinetic Letters" panose="00000500000000000000" pitchFamily="50" charset="0"/>
                <a:hlinkClick r:id="rId3"/>
              </a:rPr>
              <a:t>https://www.youtube.com/watch?v=FkAzZoqCJ4E</a:t>
            </a:r>
            <a:r>
              <a:rPr lang="en-GB" dirty="0">
                <a:latin typeface="Kinetic Letters" panose="00000500000000000000" pitchFamily="50" charset="0"/>
              </a:rPr>
              <a:t> </a:t>
            </a:r>
          </a:p>
          <a:p>
            <a:r>
              <a:rPr lang="en-GB">
                <a:latin typeface="Kinetic Letters" panose="00000500000000000000" pitchFamily="50" charset="0"/>
              </a:rPr>
              <a:t>X3 </a:t>
            </a:r>
            <a:r>
              <a:rPr lang="en-GB">
                <a:latin typeface="Kinetic Letters" panose="00000500000000000000" pitchFamily="50" charset="0"/>
                <a:hlinkClick r:id="rId4"/>
              </a:rPr>
              <a:t>https://www.youtube.com/watch?v=jJG4ZgJTOAs</a:t>
            </a:r>
            <a:r>
              <a:rPr lang="en-GB">
                <a:latin typeface="Kinetic Letters" panose="00000500000000000000" pitchFamily="50" charset="0"/>
              </a:rPr>
              <a:t> </a:t>
            </a:r>
            <a:endParaRPr lang="en-GB" dirty="0">
              <a:latin typeface="Kinetic Letters" panose="00000500000000000000" pitchFamily="50" charset="0"/>
            </a:endParaRPr>
          </a:p>
          <a:p>
            <a:r>
              <a:rPr lang="en-GB" dirty="0">
                <a:latin typeface="Kinetic Letters" panose="00000500000000000000" pitchFamily="50" charset="0"/>
              </a:rPr>
              <a:t>X 4 </a:t>
            </a:r>
            <a:r>
              <a:rPr lang="en-GB" dirty="0">
                <a:latin typeface="Kinetic Letters" panose="00000500000000000000" pitchFamily="50" charset="0"/>
                <a:hlinkClick r:id="rId5"/>
              </a:rPr>
              <a:t>https://www.youtube.com/watch?v=UJY1_fzzM6Y</a:t>
            </a:r>
            <a:r>
              <a:rPr lang="en-GB" dirty="0">
                <a:latin typeface="Kinetic Letters" panose="00000500000000000000" pitchFamily="50" charset="0"/>
              </a:rPr>
              <a:t> </a:t>
            </a:r>
          </a:p>
          <a:p>
            <a:r>
              <a:rPr lang="en-GB" dirty="0">
                <a:latin typeface="Kinetic Letters" panose="00000500000000000000" pitchFamily="50" charset="0"/>
              </a:rPr>
              <a:t>X 5 </a:t>
            </a:r>
            <a:r>
              <a:rPr lang="en-GB" dirty="0">
                <a:latin typeface="Kinetic Letters" panose="00000500000000000000" pitchFamily="50" charset="0"/>
                <a:hlinkClick r:id="rId6"/>
              </a:rPr>
              <a:t>https://www.youtube.com/watch?v=LZAqhF_2vvs</a:t>
            </a:r>
            <a:endParaRPr lang="en-GB" dirty="0">
              <a:latin typeface="Kinetic Letters" panose="00000500000000000000" pitchFamily="50" charset="0"/>
            </a:endParaRPr>
          </a:p>
          <a:p>
            <a:r>
              <a:rPr lang="en-GB" dirty="0">
                <a:latin typeface="Kinetic Letters" panose="00000500000000000000" pitchFamily="50" charset="0"/>
              </a:rPr>
              <a:t>X6  </a:t>
            </a:r>
            <a:r>
              <a:rPr lang="en-GB" dirty="0">
                <a:latin typeface="Kinetic Letters" panose="00000500000000000000" pitchFamily="50" charset="0"/>
                <a:hlinkClick r:id="rId7"/>
              </a:rPr>
              <a:t>https://www.youtube.com/watch?v=e7rYbk9PNuM</a:t>
            </a:r>
            <a:r>
              <a:rPr lang="en-GB" dirty="0">
                <a:latin typeface="Kinetic Letters" panose="00000500000000000000" pitchFamily="50" charset="0"/>
              </a:rPr>
              <a:t> </a:t>
            </a:r>
          </a:p>
          <a:p>
            <a:r>
              <a:rPr lang="en-GB" dirty="0">
                <a:latin typeface="Kinetic Letters" panose="00000500000000000000" pitchFamily="50" charset="0"/>
              </a:rPr>
              <a:t>X 7 </a:t>
            </a:r>
            <a:r>
              <a:rPr lang="en-GB" dirty="0">
                <a:latin typeface="Kinetic Letters" panose="00000500000000000000" pitchFamily="50" charset="0"/>
                <a:hlinkClick r:id="rId8"/>
              </a:rPr>
              <a:t>https://www.youtube.com/watch?v=wwekMIqb55s</a:t>
            </a:r>
            <a:r>
              <a:rPr lang="en-GB" dirty="0">
                <a:latin typeface="Kinetic Letters" panose="00000500000000000000" pitchFamily="50" charset="0"/>
              </a:rPr>
              <a:t> </a:t>
            </a:r>
          </a:p>
          <a:p>
            <a:r>
              <a:rPr lang="en-GB" dirty="0">
                <a:latin typeface="Kinetic Letters" panose="00000500000000000000" pitchFamily="50" charset="0"/>
              </a:rPr>
              <a:t>X8  </a:t>
            </a:r>
            <a:r>
              <a:rPr lang="en-GB" dirty="0">
                <a:latin typeface="Kinetic Letters" panose="00000500000000000000" pitchFamily="50" charset="0"/>
                <a:hlinkClick r:id="rId9"/>
              </a:rPr>
              <a:t>https://www.youtube.com/watch?v=dSnNkgMbtfs</a:t>
            </a:r>
            <a:r>
              <a:rPr lang="en-GB" dirty="0">
                <a:latin typeface="Kinetic Letters" panose="00000500000000000000" pitchFamily="50" charset="0"/>
              </a:rPr>
              <a:t> </a:t>
            </a:r>
          </a:p>
          <a:p>
            <a:r>
              <a:rPr lang="en-GB" dirty="0">
                <a:latin typeface="Kinetic Letters" panose="00000500000000000000" pitchFamily="50" charset="0"/>
              </a:rPr>
              <a:t>X9 </a:t>
            </a:r>
            <a:r>
              <a:rPr lang="en-GB" dirty="0">
                <a:latin typeface="Kinetic Letters" panose="00000500000000000000" pitchFamily="50" charset="0"/>
                <a:hlinkClick r:id="rId10"/>
              </a:rPr>
              <a:t>https://www.youtube.com/watch?v=154VoUQbgvc</a:t>
            </a:r>
            <a:r>
              <a:rPr lang="en-GB" dirty="0">
                <a:latin typeface="Kinetic Letters" panose="00000500000000000000" pitchFamily="50" charset="0"/>
              </a:rPr>
              <a:t> </a:t>
            </a:r>
          </a:p>
          <a:p>
            <a:r>
              <a:rPr lang="en-GB" dirty="0">
                <a:latin typeface="Kinetic Letters" panose="00000500000000000000" pitchFamily="50" charset="0"/>
              </a:rPr>
              <a:t>X 10 </a:t>
            </a:r>
            <a:r>
              <a:rPr lang="en-GB" dirty="0">
                <a:latin typeface="Kinetic Letters" panose="00000500000000000000" pitchFamily="50" charset="0"/>
                <a:hlinkClick r:id="rId11"/>
              </a:rPr>
              <a:t>https://www.youtube.com/watch?v=5kwIccQGcr0</a:t>
            </a:r>
            <a:r>
              <a:rPr lang="en-GB" dirty="0">
                <a:latin typeface="Kinetic Letters" panose="00000500000000000000" pitchFamily="50" charset="0"/>
              </a:rPr>
              <a:t> </a:t>
            </a:r>
          </a:p>
          <a:p>
            <a:r>
              <a:rPr lang="en-GB" dirty="0">
                <a:latin typeface="Kinetic Letters" panose="00000500000000000000" pitchFamily="50" charset="0"/>
              </a:rPr>
              <a:t>X11 </a:t>
            </a:r>
            <a:r>
              <a:rPr lang="en-GB" dirty="0">
                <a:latin typeface="Kinetic Letters" panose="00000500000000000000" pitchFamily="50" charset="0"/>
                <a:hlinkClick r:id="rId12"/>
              </a:rPr>
              <a:t>https://www.youtube.com/watch?v=p9AxbcO4Kp4</a:t>
            </a:r>
            <a:r>
              <a:rPr lang="en-GB" dirty="0">
                <a:latin typeface="Kinetic Letters" panose="00000500000000000000" pitchFamily="50" charset="0"/>
              </a:rPr>
              <a:t> </a:t>
            </a:r>
          </a:p>
          <a:p>
            <a:r>
              <a:rPr lang="en-GB" dirty="0">
                <a:latin typeface="Kinetic Letters" panose="00000500000000000000" pitchFamily="50" charset="0"/>
              </a:rPr>
              <a:t>X12 </a:t>
            </a:r>
            <a:r>
              <a:rPr lang="en-GB" dirty="0">
                <a:latin typeface="Kinetic Letters" panose="00000500000000000000" pitchFamily="50" charset="0"/>
                <a:hlinkClick r:id="rId13"/>
              </a:rPr>
              <a:t>https://www.youtube.com/watch?v=PABb8HhmteM</a:t>
            </a:r>
            <a:r>
              <a:rPr lang="en-GB" dirty="0">
                <a:latin typeface="Kinetic Letters" panose="00000500000000000000" pitchFamily="50" charset="0"/>
              </a:rPr>
              <a:t> </a:t>
            </a:r>
          </a:p>
          <a:p>
            <a:endParaRPr lang="en-GB" dirty="0">
              <a:latin typeface="Kinetic Letters" panose="00000500000000000000" pitchFamily="50" charset="0"/>
            </a:endParaRPr>
          </a:p>
          <a:p>
            <a:pPr marL="0" indent="0">
              <a:buNone/>
            </a:pPr>
            <a:endParaRPr lang="en-GB" dirty="0"/>
          </a:p>
        </p:txBody>
      </p:sp>
    </p:spTree>
    <p:extLst>
      <p:ext uri="{BB962C8B-B14F-4D97-AF65-F5344CB8AC3E}">
        <p14:creationId xmlns:p14="http://schemas.microsoft.com/office/powerpoint/2010/main" val="316017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986"/>
          </a:xfrm>
        </p:spPr>
        <p:txBody>
          <a:bodyPr/>
          <a:lstStyle/>
          <a:p>
            <a:r>
              <a:rPr lang="en-GB" u="sng" dirty="0" smtClean="0">
                <a:latin typeface="Kinetic Letters" panose="00000500000000000000" pitchFamily="50" charset="0"/>
              </a:rPr>
              <a:t>Resources available to purchase and use</a:t>
            </a:r>
            <a:endParaRPr lang="en-GB" u="sng" dirty="0">
              <a:latin typeface="Kinetic Letters" panose="00000500000000000000" pitchFamily="50" charset="0"/>
            </a:endParaRPr>
          </a:p>
        </p:txBody>
      </p:sp>
      <p:sp>
        <p:nvSpPr>
          <p:cNvPr id="3" name="Content Placeholder 2"/>
          <p:cNvSpPr>
            <a:spLocks noGrp="1"/>
          </p:cNvSpPr>
          <p:nvPr>
            <p:ph idx="1"/>
          </p:nvPr>
        </p:nvSpPr>
        <p:spPr>
          <a:xfrm>
            <a:off x="512275" y="1318630"/>
            <a:ext cx="10515600" cy="4351338"/>
          </a:xfrm>
        </p:spPr>
        <p:txBody>
          <a:bodyPr>
            <a:noAutofit/>
          </a:bodyPr>
          <a:lstStyle/>
          <a:p>
            <a:r>
              <a:rPr lang="en-GB" sz="3200" dirty="0" smtClean="0">
                <a:latin typeface="Kinetic Letters" panose="00000500000000000000" pitchFamily="50" charset="0"/>
              </a:rPr>
              <a:t>Please see the resources around the room that you may want to buy to support your children</a:t>
            </a:r>
          </a:p>
          <a:p>
            <a:r>
              <a:rPr lang="en-GB" sz="3200" dirty="0" smtClean="0">
                <a:latin typeface="Kinetic Letters" panose="00000500000000000000" pitchFamily="50" charset="0"/>
              </a:rPr>
              <a:t>Games</a:t>
            </a:r>
          </a:p>
          <a:p>
            <a:r>
              <a:rPr lang="en-GB" sz="3200" dirty="0" smtClean="0">
                <a:latin typeface="Kinetic Letters" panose="00000500000000000000" pitchFamily="50" charset="0"/>
              </a:rPr>
              <a:t>Mats</a:t>
            </a:r>
          </a:p>
          <a:p>
            <a:r>
              <a:rPr lang="en-GB" sz="3200" dirty="0" smtClean="0">
                <a:latin typeface="Kinetic Letters" panose="00000500000000000000" pitchFamily="50" charset="0"/>
              </a:rPr>
              <a:t>Displays</a:t>
            </a:r>
          </a:p>
          <a:p>
            <a:r>
              <a:rPr lang="en-GB" sz="3200" dirty="0" smtClean="0">
                <a:latin typeface="Kinetic Letters" panose="00000500000000000000" pitchFamily="50" charset="0"/>
              </a:rPr>
              <a:t>Packaging to ‘notice’ – egg trays 3s 6s</a:t>
            </a:r>
            <a:endParaRPr lang="en-GB" sz="3200" dirty="0">
              <a:latin typeface="Kinetic Letters" panose="00000500000000000000" pitchFamily="50" charset="0"/>
            </a:endParaRPr>
          </a:p>
        </p:txBody>
      </p:sp>
    </p:spTree>
    <p:extLst>
      <p:ext uri="{BB962C8B-B14F-4D97-AF65-F5344CB8AC3E}">
        <p14:creationId xmlns:p14="http://schemas.microsoft.com/office/powerpoint/2010/main" val="299233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4" y="1252048"/>
            <a:ext cx="11962015" cy="4351338"/>
          </a:xfrm>
        </p:spPr>
        <p:txBody>
          <a:bodyPr/>
          <a:lstStyle/>
          <a:p>
            <a:pPr marL="0" indent="0">
              <a:buNone/>
            </a:pPr>
            <a:endParaRPr lang="en-GB" dirty="0">
              <a:latin typeface="Kinetic Letters" panose="00000500000000000000" pitchFamily="50" charset="0"/>
            </a:endParaRPr>
          </a:p>
          <a:p>
            <a:pPr marL="0" indent="0">
              <a:buNone/>
            </a:pPr>
            <a:r>
              <a:rPr lang="en-GB" sz="4000" dirty="0">
                <a:latin typeface="Kinetic Letters" panose="00000500000000000000" pitchFamily="50" charset="0"/>
              </a:rPr>
              <a:t>- All Year 4 children will have their multiplication skills formally tested in the Summer Term of the academic year. Schools will have a 3 week window to administer the MTC in June. Teachers will have the flexibility to administer the check to individual pupils, small groups or a whole class at the same </a:t>
            </a:r>
            <a:r>
              <a:rPr lang="en-GB" sz="4000" dirty="0" smtClean="0">
                <a:latin typeface="Kinetic Letters" panose="00000500000000000000" pitchFamily="50" charset="0"/>
              </a:rPr>
              <a:t>time during this period of time.</a:t>
            </a:r>
            <a:endParaRPr lang="en-GB" sz="4000" dirty="0">
              <a:latin typeface="Kinetic Letters" panose="00000500000000000000" pitchFamily="50" charset="0"/>
            </a:endParaRPr>
          </a:p>
          <a:p>
            <a:endParaRPr lang="en-GB" dirty="0"/>
          </a:p>
        </p:txBody>
      </p:sp>
      <p:sp>
        <p:nvSpPr>
          <p:cNvPr id="4" name="Title 1"/>
          <p:cNvSpPr>
            <a:spLocks noGrp="1"/>
          </p:cNvSpPr>
          <p:nvPr>
            <p:ph type="title"/>
          </p:nvPr>
        </p:nvSpPr>
        <p:spPr>
          <a:xfrm>
            <a:off x="91440" y="0"/>
            <a:ext cx="10515600" cy="1325563"/>
          </a:xfrm>
        </p:spPr>
        <p:txBody>
          <a:bodyPr/>
          <a:lstStyle/>
          <a:p>
            <a:r>
              <a:rPr lang="en-GB" dirty="0">
                <a:latin typeface="Kinetic Letters" panose="00000500000000000000" pitchFamily="50" charset="0"/>
              </a:rPr>
              <a:t>When does it take place?</a:t>
            </a:r>
          </a:p>
        </p:txBody>
      </p:sp>
    </p:spTree>
    <p:extLst>
      <p:ext uri="{BB962C8B-B14F-4D97-AF65-F5344CB8AC3E}">
        <p14:creationId xmlns:p14="http://schemas.microsoft.com/office/powerpoint/2010/main" val="374266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b="1" u="sng" dirty="0">
                <a:latin typeface="Kinetic Letters" panose="00000500000000000000" pitchFamily="50" charset="0"/>
              </a:rPr>
              <a:t>Useful Websites </a:t>
            </a:r>
            <a:br>
              <a:rPr lang="en-GB" sz="5300" b="1" u="sng" dirty="0">
                <a:latin typeface="Kinetic Letters" panose="00000500000000000000" pitchFamily="50" charset="0"/>
              </a:rPr>
            </a:br>
            <a:endParaRPr lang="en-GB" b="1" u="sng" dirty="0">
              <a:latin typeface="Kinetic Letter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endParaRPr lang="en-GB" dirty="0">
              <a:latin typeface="Kinetic Letters" panose="00000500000000000000" pitchFamily="50" charset="0"/>
            </a:endParaRPr>
          </a:p>
          <a:p>
            <a:r>
              <a:rPr lang="en-GB" dirty="0" smtClean="0">
                <a:latin typeface="Kinetic Letters" panose="00000500000000000000" pitchFamily="50" charset="0"/>
              </a:rPr>
              <a:t>SCHOOL WEBSITTE – numbers count workshops available</a:t>
            </a:r>
          </a:p>
          <a:p>
            <a:r>
              <a:rPr lang="en-GB" dirty="0" smtClean="0">
                <a:latin typeface="Kinetic Letters" panose="00000500000000000000" pitchFamily="50" charset="0"/>
              </a:rPr>
              <a:t>COOL </a:t>
            </a:r>
            <a:r>
              <a:rPr lang="en-GB" dirty="0">
                <a:latin typeface="Kinetic Letters" panose="00000500000000000000" pitchFamily="50" charset="0"/>
              </a:rPr>
              <a:t>MATHS </a:t>
            </a:r>
            <a:r>
              <a:rPr lang="en-GB" dirty="0">
                <a:latin typeface="Kinetic Letters" panose="00000500000000000000" pitchFamily="50" charset="0"/>
                <a:hlinkClick r:id="rId2"/>
              </a:rPr>
              <a:t>https://www.coolmathgames.com/1-number-games</a:t>
            </a:r>
            <a:r>
              <a:rPr lang="en-GB" dirty="0">
                <a:latin typeface="Kinetic Letters" panose="00000500000000000000" pitchFamily="50" charset="0"/>
              </a:rPr>
              <a:t> </a:t>
            </a:r>
          </a:p>
          <a:p>
            <a:r>
              <a:rPr lang="en-GB" dirty="0">
                <a:latin typeface="Kinetic Letters" panose="00000500000000000000" pitchFamily="50" charset="0"/>
              </a:rPr>
              <a:t>IXL </a:t>
            </a:r>
            <a:r>
              <a:rPr lang="en-GB" dirty="0">
                <a:latin typeface="Kinetic Letters" panose="00000500000000000000" pitchFamily="50" charset="0"/>
                <a:hlinkClick r:id="rId3"/>
              </a:rPr>
              <a:t>HTTPS://UK.IXL.COM/</a:t>
            </a:r>
            <a:r>
              <a:rPr lang="en-GB" dirty="0">
                <a:latin typeface="Kinetic Letters" panose="00000500000000000000" pitchFamily="50" charset="0"/>
              </a:rPr>
              <a:t>  </a:t>
            </a:r>
          </a:p>
          <a:p>
            <a:r>
              <a:rPr lang="en-GB" dirty="0">
                <a:latin typeface="Kinetic Letters" panose="00000500000000000000" pitchFamily="50" charset="0"/>
              </a:rPr>
              <a:t>TIMES TABLES ROCK STARS </a:t>
            </a:r>
            <a:r>
              <a:rPr lang="en-GB" dirty="0">
                <a:latin typeface="Kinetic Letters" panose="00000500000000000000" pitchFamily="50" charset="0"/>
                <a:hlinkClick r:id="rId4"/>
              </a:rPr>
              <a:t>HTTPS://TTROCKSTARS.COM/</a:t>
            </a:r>
            <a:r>
              <a:rPr lang="en-GB" dirty="0">
                <a:latin typeface="Kinetic Letters" panose="00000500000000000000" pitchFamily="50" charset="0"/>
              </a:rPr>
              <a:t>  </a:t>
            </a:r>
          </a:p>
          <a:p>
            <a:r>
              <a:rPr lang="en-GB" dirty="0">
                <a:latin typeface="Kinetic Letters" panose="00000500000000000000" pitchFamily="50" charset="0"/>
              </a:rPr>
              <a:t>TOPMARKS </a:t>
            </a:r>
            <a:r>
              <a:rPr lang="en-GB" dirty="0">
                <a:latin typeface="Kinetic Letters" panose="00000500000000000000" pitchFamily="50" charset="0"/>
                <a:hlinkClick r:id="rId5"/>
              </a:rPr>
              <a:t>HTTPS://WWW.TOPMARKS.CO.UK/</a:t>
            </a:r>
            <a:r>
              <a:rPr lang="en-GB" dirty="0">
                <a:latin typeface="Kinetic Letters" panose="00000500000000000000" pitchFamily="50" charset="0"/>
              </a:rPr>
              <a:t>  </a:t>
            </a:r>
          </a:p>
          <a:p>
            <a:r>
              <a:rPr lang="en-GB" dirty="0">
                <a:latin typeface="Kinetic Letters" panose="00000500000000000000" pitchFamily="50" charset="0"/>
              </a:rPr>
              <a:t>DFE VIDEO - </a:t>
            </a:r>
            <a:r>
              <a:rPr lang="en-GB" dirty="0">
                <a:latin typeface="Kinetic Letters" panose="00000500000000000000" pitchFamily="50" charset="0"/>
                <a:hlinkClick r:id="rId6"/>
              </a:rPr>
              <a:t>HTTPS://</a:t>
            </a:r>
            <a:r>
              <a:rPr lang="en-GB" dirty="0" smtClean="0">
                <a:latin typeface="Kinetic Letters" panose="00000500000000000000" pitchFamily="50" charset="0"/>
                <a:hlinkClick r:id="rId6"/>
              </a:rPr>
              <a:t>YOUTU.BE/GHAJMJUSAAC</a:t>
            </a:r>
            <a:endParaRPr lang="en-GB" dirty="0">
              <a:latin typeface="Kinetic Letters" panose="00000500000000000000" pitchFamily="50" charset="0"/>
            </a:endParaRPr>
          </a:p>
          <a:p>
            <a:r>
              <a:rPr lang="en-GB" dirty="0" smtClean="0">
                <a:latin typeface="Kinetic Letters" panose="00000500000000000000" pitchFamily="50" charset="0"/>
              </a:rPr>
              <a:t>HIT THE BUTTON- </a:t>
            </a:r>
            <a:r>
              <a:rPr lang="en-GB" dirty="0">
                <a:latin typeface="Kinetic Letters" panose="00000500000000000000" pitchFamily="50" charset="0"/>
                <a:hlinkClick r:id="rId7"/>
              </a:rPr>
              <a:t>https://www.topmarks.co.uk/maths-games/hit-the-button</a:t>
            </a:r>
            <a:r>
              <a:rPr lang="en-GB" dirty="0">
                <a:latin typeface="Kinetic Letters" panose="00000500000000000000" pitchFamily="50" charset="0"/>
              </a:rPr>
              <a:t> </a:t>
            </a:r>
          </a:p>
        </p:txBody>
      </p:sp>
    </p:spTree>
    <p:extLst>
      <p:ext uri="{BB962C8B-B14F-4D97-AF65-F5344CB8AC3E}">
        <p14:creationId xmlns:p14="http://schemas.microsoft.com/office/powerpoint/2010/main" val="217344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9753"/>
            <a:ext cx="10515600" cy="1325563"/>
          </a:xfrm>
        </p:spPr>
        <p:txBody>
          <a:bodyPr/>
          <a:lstStyle/>
          <a:p>
            <a:r>
              <a:rPr lang="en-GB" dirty="0">
                <a:latin typeface="Kinetic Letters" panose="00000500000000000000" pitchFamily="50" charset="0"/>
              </a:rPr>
              <a:t>How will the Multiplication Tables Check be administered? </a:t>
            </a:r>
          </a:p>
        </p:txBody>
      </p:sp>
      <p:sp>
        <p:nvSpPr>
          <p:cNvPr id="5" name="Content Placeholder 4"/>
          <p:cNvSpPr>
            <a:spLocks noGrp="1"/>
          </p:cNvSpPr>
          <p:nvPr>
            <p:ph idx="1"/>
          </p:nvPr>
        </p:nvSpPr>
        <p:spPr>
          <a:xfrm>
            <a:off x="191193" y="1479665"/>
            <a:ext cx="11729258" cy="4697298"/>
          </a:xfrm>
        </p:spPr>
        <p:txBody>
          <a:bodyPr>
            <a:normAutofit lnSpcReduction="10000"/>
          </a:bodyPr>
          <a:lstStyle/>
          <a:p>
            <a:pPr marL="0" indent="0" algn="just">
              <a:buNone/>
            </a:pPr>
            <a:r>
              <a:rPr lang="en-GB" dirty="0">
                <a:latin typeface="Kinetic Letters" panose="00000500000000000000" pitchFamily="50" charset="0"/>
              </a:rPr>
              <a:t>Children will be tested using an on-screen check (on a computer or a tablet), where they will have to answer multiplication questions against the clock. </a:t>
            </a:r>
          </a:p>
          <a:p>
            <a:pPr marL="0" indent="0" algn="just">
              <a:buNone/>
            </a:pPr>
            <a:endParaRPr lang="en-GB" dirty="0">
              <a:latin typeface="Kinetic Letters" panose="00000500000000000000" pitchFamily="50" charset="0"/>
            </a:endParaRPr>
          </a:p>
          <a:p>
            <a:pPr marL="0" indent="0" algn="just">
              <a:buNone/>
            </a:pPr>
            <a:r>
              <a:rPr lang="en-GB" dirty="0">
                <a:latin typeface="Kinetic Letters" panose="00000500000000000000" pitchFamily="50" charset="0"/>
              </a:rPr>
              <a:t>Children will have 6 seconds to answer each question in a series of 25 questions. This allows pupils the time required to demonstrate their recall of multiplication tables, whilst limiting pupils’ ability to work out answers to the questions. Each question will be worth one mark and be presented to the child in this format: _ x _ = ____</a:t>
            </a:r>
          </a:p>
          <a:p>
            <a:pPr marL="0" indent="0" algn="just">
              <a:buNone/>
            </a:pPr>
            <a:endParaRPr lang="en-GB" dirty="0">
              <a:latin typeface="Kinetic Letters" panose="00000500000000000000" pitchFamily="50" charset="0"/>
            </a:endParaRPr>
          </a:p>
          <a:p>
            <a:pPr marL="0" indent="0" algn="just">
              <a:buNone/>
            </a:pPr>
            <a:r>
              <a:rPr lang="en-GB" dirty="0">
                <a:latin typeface="Kinetic Letters" panose="00000500000000000000" pitchFamily="50" charset="0"/>
              </a:rPr>
              <a:t>The test will last no longer than 5 </a:t>
            </a:r>
            <a:r>
              <a:rPr lang="en-GB" dirty="0" smtClean="0">
                <a:latin typeface="Kinetic Letters" panose="00000500000000000000" pitchFamily="50" charset="0"/>
              </a:rPr>
              <a:t>minutes. </a:t>
            </a:r>
            <a:r>
              <a:rPr lang="en-GB" dirty="0">
                <a:latin typeface="Kinetic Letters" panose="00000500000000000000" pitchFamily="50" charset="0"/>
              </a:rPr>
              <a:t>It will be automatically scored, and results will be available to schools once the assessment window closes at the end of the 3 week assessment period. </a:t>
            </a:r>
            <a:endParaRPr lang="en-GB" dirty="0" smtClean="0">
              <a:latin typeface="Kinetic Letters" panose="00000500000000000000" pitchFamily="50" charset="0"/>
            </a:endParaRPr>
          </a:p>
          <a:p>
            <a:pPr marL="0" indent="0" algn="just">
              <a:buNone/>
            </a:pPr>
            <a:endParaRPr lang="en-GB" dirty="0">
              <a:latin typeface="Kinetic Letters" panose="00000500000000000000" pitchFamily="50" charset="0"/>
            </a:endParaRPr>
          </a:p>
          <a:p>
            <a:pPr marL="0" indent="0" algn="just">
              <a:buNone/>
            </a:pPr>
            <a:r>
              <a:rPr lang="en-GB" dirty="0" smtClean="0">
                <a:latin typeface="Kinetic Letters" panose="00000500000000000000" pitchFamily="50" charset="0"/>
              </a:rPr>
              <a:t>Below is the information video about the times tables check.</a:t>
            </a:r>
            <a:endParaRPr lang="en-GB" dirty="0">
              <a:latin typeface="Kinetic Letters" panose="00000500000000000000" pitchFamily="50" charset="0"/>
            </a:endParaRPr>
          </a:p>
          <a:p>
            <a:pPr marL="0" indent="0" algn="just">
              <a:buNone/>
            </a:pPr>
            <a:endParaRPr lang="en-GB" dirty="0">
              <a:latin typeface="Kinetic Letters" panose="00000500000000000000" pitchFamily="50" charset="0"/>
            </a:endParaRPr>
          </a:p>
        </p:txBody>
      </p:sp>
      <p:sp>
        <p:nvSpPr>
          <p:cNvPr id="6" name="Rectangle 5"/>
          <p:cNvSpPr/>
          <p:nvPr/>
        </p:nvSpPr>
        <p:spPr>
          <a:xfrm>
            <a:off x="102326" y="6176963"/>
            <a:ext cx="5040932" cy="369332"/>
          </a:xfrm>
          <a:prstGeom prst="rect">
            <a:avLst/>
          </a:prstGeom>
        </p:spPr>
        <p:txBody>
          <a:bodyPr wrap="none">
            <a:spAutoFit/>
          </a:bodyPr>
          <a:lstStyle/>
          <a:p>
            <a:r>
              <a:rPr lang="en-GB" dirty="0">
                <a:hlinkClick r:id="rId2"/>
              </a:rPr>
              <a:t>https://www.youtube.com/watch?v=GhAJMJUsAac</a:t>
            </a:r>
            <a:r>
              <a:rPr lang="en-GB" dirty="0"/>
              <a:t> </a:t>
            </a:r>
          </a:p>
        </p:txBody>
      </p:sp>
    </p:spTree>
    <p:extLst>
      <p:ext uri="{BB962C8B-B14F-4D97-AF65-F5344CB8AC3E}">
        <p14:creationId xmlns:p14="http://schemas.microsoft.com/office/powerpoint/2010/main" val="87482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FRYERN PROGRESSION OF TIMES TABLES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610138973"/>
              </p:ext>
            </p:extLst>
          </p:nvPr>
        </p:nvGraphicFramePr>
        <p:xfrm>
          <a:off x="281246" y="1569988"/>
          <a:ext cx="11705707" cy="3642092"/>
        </p:xfrm>
        <a:graphic>
          <a:graphicData uri="http://schemas.openxmlformats.org/drawingml/2006/table">
            <a:tbl>
              <a:tblPr firstRow="1" firstCol="1" bandRow="1">
                <a:tableStyleId>{5C22544A-7EE6-4342-B048-85BDC9FD1C3A}</a:tableStyleId>
              </a:tblPr>
              <a:tblGrid>
                <a:gridCol w="1393699">
                  <a:extLst>
                    <a:ext uri="{9D8B030D-6E8A-4147-A177-3AD203B41FA5}">
                      <a16:colId xmlns:a16="http://schemas.microsoft.com/office/drawing/2014/main" val="3883188069"/>
                    </a:ext>
                  </a:extLst>
                </a:gridCol>
                <a:gridCol w="1450043">
                  <a:extLst>
                    <a:ext uri="{9D8B030D-6E8A-4147-A177-3AD203B41FA5}">
                      <a16:colId xmlns:a16="http://schemas.microsoft.com/office/drawing/2014/main" val="922574302"/>
                    </a:ext>
                  </a:extLst>
                </a:gridCol>
                <a:gridCol w="2526865">
                  <a:extLst>
                    <a:ext uri="{9D8B030D-6E8A-4147-A177-3AD203B41FA5}">
                      <a16:colId xmlns:a16="http://schemas.microsoft.com/office/drawing/2014/main" val="1869758688"/>
                    </a:ext>
                  </a:extLst>
                </a:gridCol>
                <a:gridCol w="1777748">
                  <a:extLst>
                    <a:ext uri="{9D8B030D-6E8A-4147-A177-3AD203B41FA5}">
                      <a16:colId xmlns:a16="http://schemas.microsoft.com/office/drawing/2014/main" val="3655076113"/>
                    </a:ext>
                  </a:extLst>
                </a:gridCol>
                <a:gridCol w="2320710">
                  <a:extLst>
                    <a:ext uri="{9D8B030D-6E8A-4147-A177-3AD203B41FA5}">
                      <a16:colId xmlns:a16="http://schemas.microsoft.com/office/drawing/2014/main" val="1153203274"/>
                    </a:ext>
                  </a:extLst>
                </a:gridCol>
                <a:gridCol w="2236642">
                  <a:extLst>
                    <a:ext uri="{9D8B030D-6E8A-4147-A177-3AD203B41FA5}">
                      <a16:colId xmlns:a16="http://schemas.microsoft.com/office/drawing/2014/main" val="2206469838"/>
                    </a:ext>
                  </a:extLst>
                </a:gridCol>
              </a:tblGrid>
              <a:tr h="308798">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1</a:t>
                      </a: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2</a:t>
                      </a: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3</a:t>
                      </a: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4</a:t>
                      </a: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5</a:t>
                      </a: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a:t>
                      </a:r>
                      <a:r>
                        <a:rPr lang="en-GB" sz="11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387225"/>
                  </a:ext>
                </a:extLst>
              </a:tr>
              <a:tr h="3333294">
                <a:tc>
                  <a:txBody>
                    <a:bodyPr/>
                    <a:lstStyle/>
                    <a:p>
                      <a:pPr algn="l">
                        <a:lnSpc>
                          <a:spcPct val="107000"/>
                        </a:lnSpc>
                        <a:spcAft>
                          <a:spcPts val="0"/>
                        </a:spcAft>
                      </a:pPr>
                      <a:r>
                        <a:rPr lang="en-GB" sz="1100" b="0" dirty="0">
                          <a:solidFill>
                            <a:schemeClr val="tx1"/>
                          </a:solidFill>
                          <a:effectLst/>
                        </a:rPr>
                        <a:t>*Know the sequence of counting in multiples of 2, 5 and 10.</a:t>
                      </a:r>
                    </a:p>
                    <a:p>
                      <a:pPr algn="l">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rPr>
                        <a:t>*Recall and use multiplication and division facts for the 2, 5 and 10 multiplication tables, including recognising odd and even numbers.</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*Know the sequence of counting in multiples of 3.</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*Connect the 10x table to place value.</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*Connect the 5x table to the divisions on the clock face.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rPr>
                        <a:t>*Know the 3, 4 and 8 times table and related division facts. </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*Know that 50x2= 100, 25x4 =100 and 20x5=100.</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*Know pairs of multiples of 100 that total 1000.</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*Pupils develop efficient mental methods, for example, using commutativity and associativity (for example, 4 × 12 × 5 = 4 × 5 × 12 = 20 × 12 = 240) and multiplication and division facts (for example, using 3 × 2 = 6, 6 ÷ 3 = 2 and 2 = 6 ÷ 3) to derive related facts (for example, 30 × 2 = 60, 60 ÷ 3 = 20 and 20 = 60 ÷ 3).</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rPr>
                        <a:t>*Recall multiplication and division facts for multiplication tables up to 12 × 12.</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*Know or derive all the complements to 10,000 using multiples of 1000 and related subtraction facts.</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*Find the effect of dividing a one- or two-digit number by 10 and 100, identifying the value of the digits in the answer as ones, tenths and hundredths.</a:t>
                      </a:r>
                    </a:p>
                    <a:p>
                      <a:pPr algn="l">
                        <a:lnSpc>
                          <a:spcPct val="107000"/>
                        </a:lnSpc>
                        <a:spcAft>
                          <a:spcPts val="0"/>
                        </a:spcAft>
                      </a:pPr>
                      <a:r>
                        <a:rPr lang="en-GB"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rPr>
                        <a:t>*Multiply and divide whole numbers and those involving decimals by 10, 100 and 1000.</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*Derive new facts from known facts:</a:t>
                      </a:r>
                    </a:p>
                    <a:p>
                      <a:pPr algn="l">
                        <a:lnSpc>
                          <a:spcPct val="107000"/>
                        </a:lnSpc>
                        <a:spcAft>
                          <a:spcPts val="0"/>
                        </a:spcAft>
                      </a:pPr>
                      <a:r>
                        <a:rPr lang="en-GB" sz="1100" dirty="0">
                          <a:solidFill>
                            <a:schemeClr val="tx1"/>
                          </a:solidFill>
                          <a:effectLst/>
                        </a:rPr>
                        <a:t>12x5=60 so 1.25x5=6.</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*Know square numbers and prime numbers up to 12x12.</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*Multiply by 50 by multiplying by 100 and halving e.g. 8 x 50 = 8 x 100 divided by 2</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*Recognise and use square numbers and cube numbers, and the notation for squared ( 2 ) and cubed (3 ).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GB" sz="1100" dirty="0">
                          <a:solidFill>
                            <a:schemeClr val="tx1"/>
                          </a:solidFill>
                          <a:effectLst/>
                        </a:rPr>
                        <a:t>*Identify common factors, common multiples and prime numbers.</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*Multiply one-digit numbers with up to two decimal places by whole numbers.</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*Fluency with multiplication and division facts up to 12z12 and derive others beyond known facts.</a:t>
                      </a:r>
                    </a:p>
                    <a:p>
                      <a:pPr algn="l">
                        <a:lnSpc>
                          <a:spcPct val="107000"/>
                        </a:lnSpc>
                        <a:spcAft>
                          <a:spcPts val="0"/>
                        </a:spcAft>
                      </a:pPr>
                      <a:endParaRPr lang="en-GB" sz="1100" dirty="0">
                        <a:solidFill>
                          <a:schemeClr val="tx1"/>
                        </a:solidFill>
                        <a:effectLst/>
                      </a:endParaRPr>
                    </a:p>
                    <a:p>
                      <a:pPr algn="l">
                        <a:lnSpc>
                          <a:spcPct val="107000"/>
                        </a:lnSpc>
                        <a:spcAft>
                          <a:spcPts val="0"/>
                        </a:spcAft>
                      </a:pPr>
                      <a:r>
                        <a:rPr lang="en-GB" sz="1100" dirty="0">
                          <a:solidFill>
                            <a:schemeClr val="tx1"/>
                          </a:solidFill>
                          <a:effectLst/>
                        </a:rPr>
                        <a:t>*Identify the value of each digit in numbers given to three decimal places and multiply and divide numbers by 10, 100 and 1000 giving answers up to three decimal places.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669" marR="456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83415"/>
                  </a:ext>
                </a:extLst>
              </a:tr>
            </a:tbl>
          </a:graphicData>
        </a:graphic>
      </p:graphicFrame>
    </p:spTree>
    <p:extLst>
      <p:ext uri="{BB962C8B-B14F-4D97-AF65-F5344CB8AC3E}">
        <p14:creationId xmlns:p14="http://schemas.microsoft.com/office/powerpoint/2010/main" val="161802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inetic Letters" panose="00000500000000000000" pitchFamily="50" charset="0"/>
              </a:rPr>
              <a:t>How we approach teaching of the times tables in school:</a:t>
            </a:r>
            <a:endParaRPr lang="en-GB" dirty="0">
              <a:latin typeface="Kinetic Letters" panose="00000500000000000000" pitchFamily="50" charset="0"/>
            </a:endParaRPr>
          </a:p>
        </p:txBody>
      </p:sp>
      <p:sp>
        <p:nvSpPr>
          <p:cNvPr id="3" name="Content Placeholder 2"/>
          <p:cNvSpPr>
            <a:spLocks noGrp="1"/>
          </p:cNvSpPr>
          <p:nvPr>
            <p:ph idx="1"/>
          </p:nvPr>
        </p:nvSpPr>
        <p:spPr/>
        <p:txBody>
          <a:bodyPr>
            <a:normAutofit/>
          </a:bodyPr>
          <a:lstStyle/>
          <a:p>
            <a:pPr marL="0" indent="0">
              <a:buNone/>
            </a:pPr>
            <a:r>
              <a:rPr lang="en-GB" sz="3600" dirty="0" smtClean="0">
                <a:latin typeface="Kinetic Letters" panose="00000500000000000000" pitchFamily="50" charset="0"/>
              </a:rPr>
              <a:t>Here are some of the representations we use and the ways we expect children to apply their understanding of multiplication</a:t>
            </a:r>
            <a:endParaRPr lang="en-GB" sz="3600" dirty="0">
              <a:latin typeface="Kinetic Letters" panose="00000500000000000000" pitchFamily="50" charset="0"/>
            </a:endParaRPr>
          </a:p>
        </p:txBody>
      </p:sp>
    </p:spTree>
    <p:extLst>
      <p:ext uri="{BB962C8B-B14F-4D97-AF65-F5344CB8AC3E}">
        <p14:creationId xmlns:p14="http://schemas.microsoft.com/office/powerpoint/2010/main" val="340086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Year 2</a:t>
            </a:r>
          </a:p>
        </p:txBody>
      </p:sp>
      <p:pic>
        <p:nvPicPr>
          <p:cNvPr id="4" name="Picture 3"/>
          <p:cNvPicPr>
            <a:picLocks noChangeAspect="1"/>
          </p:cNvPicPr>
          <p:nvPr/>
        </p:nvPicPr>
        <p:blipFill rotWithShape="1">
          <a:blip r:embed="rId2"/>
          <a:srcRect l="11241" t="37355" r="56377" b="16563"/>
          <a:stretch/>
        </p:blipFill>
        <p:spPr>
          <a:xfrm>
            <a:off x="2813706" y="0"/>
            <a:ext cx="6292888" cy="2518766"/>
          </a:xfrm>
          <a:prstGeom prst="rect">
            <a:avLst/>
          </a:prstGeom>
        </p:spPr>
      </p:pic>
      <p:pic>
        <p:nvPicPr>
          <p:cNvPr id="5" name="Picture 4"/>
          <p:cNvPicPr>
            <a:picLocks noChangeAspect="1"/>
          </p:cNvPicPr>
          <p:nvPr/>
        </p:nvPicPr>
        <p:blipFill rotWithShape="1">
          <a:blip r:embed="rId3"/>
          <a:srcRect l="12407" t="31459" r="53288" b="17395"/>
          <a:stretch/>
        </p:blipFill>
        <p:spPr>
          <a:xfrm>
            <a:off x="2813706" y="3073246"/>
            <a:ext cx="8492067" cy="3560812"/>
          </a:xfrm>
          <a:prstGeom prst="rect">
            <a:avLst/>
          </a:prstGeom>
        </p:spPr>
      </p:pic>
    </p:spTree>
    <p:extLst>
      <p:ext uri="{BB962C8B-B14F-4D97-AF65-F5344CB8AC3E}">
        <p14:creationId xmlns:p14="http://schemas.microsoft.com/office/powerpoint/2010/main" val="426867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Year 3</a:t>
            </a:r>
          </a:p>
        </p:txBody>
      </p:sp>
      <p:pic>
        <p:nvPicPr>
          <p:cNvPr id="3" name="Picture 2"/>
          <p:cNvPicPr>
            <a:picLocks noChangeAspect="1"/>
          </p:cNvPicPr>
          <p:nvPr/>
        </p:nvPicPr>
        <p:blipFill rotWithShape="1">
          <a:blip r:embed="rId2"/>
          <a:srcRect l="12616" t="35614" r="53395" b="12066"/>
          <a:stretch/>
        </p:blipFill>
        <p:spPr>
          <a:xfrm>
            <a:off x="1682558" y="1069417"/>
            <a:ext cx="9683905" cy="4192539"/>
          </a:xfrm>
          <a:prstGeom prst="rect">
            <a:avLst/>
          </a:prstGeom>
        </p:spPr>
      </p:pic>
    </p:spTree>
    <p:extLst>
      <p:ext uri="{BB962C8B-B14F-4D97-AF65-F5344CB8AC3E}">
        <p14:creationId xmlns:p14="http://schemas.microsoft.com/office/powerpoint/2010/main" val="396759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73" t="26366" r="51819" b="11310"/>
          <a:stretch/>
        </p:blipFill>
        <p:spPr>
          <a:xfrm>
            <a:off x="1692873" y="1025089"/>
            <a:ext cx="9396306" cy="4718264"/>
          </a:xfrm>
          <a:prstGeom prst="rect">
            <a:avLst/>
          </a:prstGeom>
        </p:spPr>
      </p:pic>
      <p:sp>
        <p:nvSpPr>
          <p:cNvPr id="5" name="Title 1"/>
          <p:cNvSpPr>
            <a:spLocks noGrp="1"/>
          </p:cNvSpPr>
          <p:nvPr>
            <p:ph type="title"/>
          </p:nvPr>
        </p:nvSpPr>
        <p:spPr>
          <a:xfrm>
            <a:off x="0" y="0"/>
            <a:ext cx="10515600" cy="1325563"/>
          </a:xfrm>
        </p:spPr>
        <p:txBody>
          <a:bodyPr/>
          <a:lstStyle/>
          <a:p>
            <a:r>
              <a:rPr lang="en-GB" dirty="0">
                <a:latin typeface="Kinetic Letters" panose="00000500000000000000" pitchFamily="50" charset="0"/>
              </a:rPr>
              <a:t>Year 4</a:t>
            </a:r>
          </a:p>
        </p:txBody>
      </p:sp>
    </p:spTree>
    <p:extLst>
      <p:ext uri="{BB962C8B-B14F-4D97-AF65-F5344CB8AC3E}">
        <p14:creationId xmlns:p14="http://schemas.microsoft.com/office/powerpoint/2010/main" val="3696143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1677</Words>
  <Application>Microsoft Office PowerPoint</Application>
  <PresentationFormat>Widescreen</PresentationFormat>
  <Paragraphs>198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Kinetic Letters</vt:lpstr>
      <vt:lpstr>Times New Roman</vt:lpstr>
      <vt:lpstr>Office Theme</vt:lpstr>
      <vt:lpstr>Multiplication tables check meeting</vt:lpstr>
      <vt:lpstr>National Curriculum</vt:lpstr>
      <vt:lpstr>When does it take place?</vt:lpstr>
      <vt:lpstr>How will the Multiplication Tables Check be administered? </vt:lpstr>
      <vt:lpstr>FRYERN PROGRESSION OF TIMES TABLES</vt:lpstr>
      <vt:lpstr>How we approach teaching of the times tables in school:</vt:lpstr>
      <vt:lpstr>Year 2</vt:lpstr>
      <vt:lpstr>Year 3</vt:lpstr>
      <vt:lpstr>Year 4</vt:lpstr>
      <vt:lpstr>Year 5</vt:lpstr>
      <vt:lpstr>Year 6</vt:lpstr>
      <vt:lpstr>Why is it important to learn your times tables?</vt:lpstr>
      <vt:lpstr>Why is it important to learn your times tables?</vt:lpstr>
      <vt:lpstr>How can we prepare the pupils for the MTC? </vt:lpstr>
      <vt:lpstr>TIMES TABLES ROCKSTARS </vt:lpstr>
      <vt:lpstr>Games</vt:lpstr>
      <vt:lpstr>Beat the buzzer</vt:lpstr>
      <vt:lpstr>Multiplication pass</vt:lpstr>
      <vt:lpstr>Multiplication treasure hunt</vt:lpstr>
      <vt:lpstr>Pairs</vt:lpstr>
      <vt:lpstr>Snap</vt:lpstr>
      <vt:lpstr>Tables (sweetie) pong </vt:lpstr>
      <vt:lpstr>Mystery picture – colour and learn</vt:lpstr>
      <vt:lpstr>PowerPoint Presentation</vt:lpstr>
      <vt:lpstr>Times tables fortune tellers</vt:lpstr>
      <vt:lpstr>Games to adapt and have fun with</vt:lpstr>
      <vt:lpstr>Times tables grids</vt:lpstr>
      <vt:lpstr>Songs</vt:lpstr>
      <vt:lpstr>Resources available to purchase and use</vt:lpstr>
      <vt:lpstr>Useful Websites  </vt:lpstr>
    </vt:vector>
  </TitlesOfParts>
  <Company>Fryern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Multiplication tables check meeting</dc:title>
  <dc:creator>Emily Ford</dc:creator>
  <cp:lastModifiedBy>Becks Langston</cp:lastModifiedBy>
  <cp:revision>32</cp:revision>
  <cp:lastPrinted>2022-06-13T08:39:56Z</cp:lastPrinted>
  <dcterms:created xsi:type="dcterms:W3CDTF">2022-06-06T12:37:42Z</dcterms:created>
  <dcterms:modified xsi:type="dcterms:W3CDTF">2022-09-22T12:13:15Z</dcterms:modified>
</cp:coreProperties>
</file>